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45"/>
  </p:notesMasterIdLst>
  <p:handoutMasterIdLst>
    <p:handoutMasterId r:id="rId46"/>
  </p:handoutMasterIdLst>
  <p:sldIdLst>
    <p:sldId id="256" r:id="rId5"/>
    <p:sldId id="318" r:id="rId6"/>
    <p:sldId id="345" r:id="rId7"/>
    <p:sldId id="302" r:id="rId8"/>
    <p:sldId id="346" r:id="rId9"/>
    <p:sldId id="311" r:id="rId10"/>
    <p:sldId id="347" r:id="rId11"/>
    <p:sldId id="259" r:id="rId12"/>
    <p:sldId id="274" r:id="rId13"/>
    <p:sldId id="298" r:id="rId14"/>
    <p:sldId id="314" r:id="rId15"/>
    <p:sldId id="320" r:id="rId16"/>
    <p:sldId id="348" r:id="rId17"/>
    <p:sldId id="349" r:id="rId18"/>
    <p:sldId id="350" r:id="rId19"/>
    <p:sldId id="352" r:id="rId20"/>
    <p:sldId id="353" r:id="rId21"/>
    <p:sldId id="324" r:id="rId22"/>
    <p:sldId id="354" r:id="rId23"/>
    <p:sldId id="334" r:id="rId24"/>
    <p:sldId id="323" r:id="rId25"/>
    <p:sldId id="335" r:id="rId26"/>
    <p:sldId id="355" r:id="rId27"/>
    <p:sldId id="356" r:id="rId28"/>
    <p:sldId id="357" r:id="rId29"/>
    <p:sldId id="358" r:id="rId30"/>
    <p:sldId id="359" r:id="rId31"/>
    <p:sldId id="360" r:id="rId32"/>
    <p:sldId id="326" r:id="rId33"/>
    <p:sldId id="327" r:id="rId34"/>
    <p:sldId id="328" r:id="rId35"/>
    <p:sldId id="260" r:id="rId36"/>
    <p:sldId id="333" r:id="rId37"/>
    <p:sldId id="336" r:id="rId38"/>
    <p:sldId id="337" r:id="rId39"/>
    <p:sldId id="338" r:id="rId40"/>
    <p:sldId id="330" r:id="rId41"/>
    <p:sldId id="361" r:id="rId42"/>
    <p:sldId id="331" r:id="rId43"/>
    <p:sldId id="273" r:id="rId44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47"/>
      <p:bold r:id="rId48"/>
    </p:embeddedFont>
    <p:embeddedFont>
      <p:font typeface="Lora" panose="020F0502020204030204" pitchFamily="2" charset="0"/>
      <p:regular r:id="rId49"/>
      <p:bold r:id="rId50"/>
      <p:italic r:id="rId51"/>
      <p:boldItalic r:id="rId52"/>
    </p:embeddedFont>
    <p:embeddedFont>
      <p:font typeface="Quattrocento Sans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9"/>
    <a:srgbClr val="80E846"/>
    <a:srgbClr val="9FD05E"/>
    <a:srgbClr val="8BC63E"/>
    <a:srgbClr val="59F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555E9-91BC-4FD9-AEEC-07E88F6574E3}" v="1" dt="2026-05-08T09:54:48.518"/>
  </p1510:revLst>
</p1510:revInfo>
</file>

<file path=ppt/tableStyles.xml><?xml version="1.0" encoding="utf-8"?>
<a:tblStyleLst xmlns:a="http://schemas.openxmlformats.org/drawingml/2006/main" def="{DA5B2040-0373-4AB5-8C16-54180E59C3D7}">
  <a:tblStyle styleId="{DA5B2040-0373-4AB5-8C16-54180E59C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83C8C0-4F54-423C-8FE9-BE38F65F23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9" autoAdjust="0"/>
    <p:restoredTop sz="93557" autoAdjust="0"/>
  </p:normalViewPr>
  <p:slideViewPr>
    <p:cSldViewPr snapToGrid="0">
      <p:cViewPr varScale="1">
        <p:scale>
          <a:sx n="146" d="100"/>
          <a:sy n="14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757D0-E2E4-4C82-ABA3-D7591E52860A}" type="datetimeFigureOut">
              <a:rPr lang="zh-HK" altLang="en-US" smtClean="0"/>
              <a:t>8/5/2026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866C5-7D8F-4D0E-8087-90C15FA8444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6208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ABCCF-2CA1-379C-EF05-E3B60444D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CFE4A26-02E6-A505-6669-CB2E11A52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FFDBCF7-BF98-FFA1-EED4-4D33808D9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2759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EF704-B411-E7B2-E0A4-5F75B1B3C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D9DB41D-6951-7236-59D1-91EB91976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5A7C463-00BA-B04C-27D7-6D244D868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9749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1356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2744E-41BE-FFED-0ECD-F501A0AFD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B8FE240-B8CF-2314-BB50-85C086A66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DD59511-96F6-8476-DBE9-2EB5ED462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133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85905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09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2457400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2173888"/>
            <a:ext cx="567000" cy="567000"/>
          </a:xfrm>
          <a:prstGeom prst="ellipse">
            <a:avLst/>
          </a:prstGeom>
          <a:solidFill>
            <a:srgbClr val="80E8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5;p13"/>
          <p:cNvSpPr/>
          <p:nvPr userDrawn="1"/>
        </p:nvSpPr>
        <p:spPr>
          <a:xfrm>
            <a:off x="0" y="4750051"/>
            <a:ext cx="9144000" cy="393449"/>
          </a:xfrm>
          <a:prstGeom prst="rect">
            <a:avLst/>
          </a:prstGeom>
          <a:solidFill>
            <a:srgbClr val="80E8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701372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0E846"/>
              </a:buClr>
              <a:buSzPts val="2000"/>
              <a:buChar char="◉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 dirty="0"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80E8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1_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5;p13"/>
          <p:cNvSpPr/>
          <p:nvPr userDrawn="1"/>
        </p:nvSpPr>
        <p:spPr>
          <a:xfrm>
            <a:off x="0" y="4750051"/>
            <a:ext cx="9144000" cy="393449"/>
          </a:xfrm>
          <a:prstGeom prst="rect">
            <a:avLst/>
          </a:prstGeom>
          <a:solidFill>
            <a:srgbClr val="80E8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80E8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54A04-1211-C4AD-B993-B9E3B78B5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93325" y="1432850"/>
            <a:ext cx="5597913" cy="3148796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4" name="Google Shape;35;p6">
            <a:extLst>
              <a:ext uri="{FF2B5EF4-FFF2-40B4-BE49-F238E27FC236}">
                <a16:creationId xmlns:a16="http://schemas.microsoft.com/office/drawing/2014/main" id="{FDBBCB6D-BF8A-B161-7BC5-18630E73A4D6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252762" y="1618700"/>
            <a:ext cx="2914184" cy="296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0E846"/>
              </a:buClr>
              <a:buSzPts val="2000"/>
              <a:buChar char="◉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884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1_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5;p13"/>
          <p:cNvSpPr/>
          <p:nvPr userDrawn="1"/>
        </p:nvSpPr>
        <p:spPr>
          <a:xfrm>
            <a:off x="0" y="4750051"/>
            <a:ext cx="9144000" cy="393449"/>
          </a:xfrm>
          <a:prstGeom prst="rect">
            <a:avLst/>
          </a:prstGeom>
          <a:solidFill>
            <a:srgbClr val="80E8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29159" y="956250"/>
            <a:ext cx="2577592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0E846"/>
              </a:buClr>
              <a:buSzPts val="2000"/>
              <a:buChar char="◉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18F86-7A0D-8D11-F4D4-E05EA33E86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93108" y="955675"/>
            <a:ext cx="5567362" cy="3232150"/>
          </a:xfrm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179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A34ABC-857A-551E-EA6B-4623D569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C378F9-C54C-D6D8-30F8-6182C0CAC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094363-1DDB-55CA-F864-0406B97B9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4C8C8C-4412-DF76-610F-A96751F9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E3EF6-B1A9-4869-A938-9DC4F433C770}" type="datetimeFigureOut">
              <a:rPr lang="en-HK" smtClean="0"/>
              <a:t>8/5/2026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8B1608-0529-3491-0523-8587D999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9F47BB-1A22-3679-2CF4-CC9EB7EE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ADF7-1140-4C9D-9078-9E5996E5781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6777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896549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7" descr="A green and purple text on a black background&#10;&#10;Description automatically generated">
            <a:extLst>
              <a:ext uri="{FF2B5EF4-FFF2-40B4-BE49-F238E27FC236}">
                <a16:creationId xmlns:a16="http://schemas.microsoft.com/office/drawing/2014/main" id="{C688A689-BB76-3B7A-EF5F-AE62BBFF76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475" y="252371"/>
            <a:ext cx="1315632" cy="50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6513C9-C5C2-5632-6C92-020F21924E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b="4733"/>
          <a:stretch>
            <a:fillRect/>
          </a:stretch>
        </p:blipFill>
        <p:spPr>
          <a:xfrm>
            <a:off x="6382226" y="252371"/>
            <a:ext cx="963489" cy="47477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0" r:id="rId3"/>
    <p:sldLayoutId id="2147483659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80E846"/>
        </a:buClr>
        <a:buFont typeface="Arial"/>
        <a:defRPr sz="1400" b="0" i="0" u="none" strike="noStrike" cap="none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mhtsang@mkqc.edu.h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gcw@mkqc.edu.hk" TargetMode="External"/><Relationship Id="rId5" Type="http://schemas.openxmlformats.org/officeDocument/2006/relationships/hyperlink" Target="mailto:cflam@mkqc.edu.hk" TargetMode="External"/><Relationship Id="rId4" Type="http://schemas.openxmlformats.org/officeDocument/2006/relationships/hyperlink" Target="mailto:ochan@mkqc.edu.h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2"/>
          <p:cNvGrpSpPr/>
          <p:nvPr/>
        </p:nvGrpSpPr>
        <p:grpSpPr>
          <a:xfrm>
            <a:off x="1298181" y="2289588"/>
            <a:ext cx="215966" cy="342399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副標題 2"/>
          <p:cNvSpPr txBox="1">
            <a:spLocks/>
          </p:cNvSpPr>
          <p:nvPr/>
        </p:nvSpPr>
        <p:spPr>
          <a:xfrm>
            <a:off x="2144598" y="2631988"/>
            <a:ext cx="4854804" cy="4184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萬鈞匯知中學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曾銘康、陳聿望、林鐘輝、伍卓威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Google Shape;71;p12"/>
          <p:cNvSpPr txBox="1">
            <a:spLocks/>
          </p:cNvSpPr>
          <p:nvPr/>
        </p:nvSpPr>
        <p:spPr>
          <a:xfrm>
            <a:off x="1658733" y="1547360"/>
            <a:ext cx="5826534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ra"/>
              <a:buNone/>
              <a:defRPr sz="36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algn="ctr"/>
            <a:r>
              <a:rPr lang="en-US" altLang="zh-TW" sz="2800" b="0" dirty="0"/>
              <a:t>AI</a:t>
            </a:r>
            <a:r>
              <a:rPr lang="zh-TW" altLang="en-US" sz="2800" b="0" dirty="0"/>
              <a:t>教育在</a:t>
            </a:r>
            <a:r>
              <a:rPr lang="en-US" altLang="zh-TW" sz="2800" b="0" dirty="0"/>
              <a:t>STEAM</a:t>
            </a:r>
            <a:r>
              <a:rPr lang="zh-TW" altLang="en-US" sz="2800" b="0" dirty="0"/>
              <a:t>的趨勢及經驗分享</a:t>
            </a:r>
            <a:endParaRPr lang="en-US" altLang="zh-TW" sz="28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89FE1-0D7C-F450-5E76-A420646C5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AD1F6D-3614-5046-004E-4FC35A17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5476750" cy="435600"/>
          </a:xfrm>
        </p:spPr>
        <p:txBody>
          <a:bodyPr/>
          <a:lstStyle/>
          <a:p>
            <a:r>
              <a:rPr lang="zh-TW" altLang="en-US" dirty="0"/>
              <a:t>課程以外，結合整體</a:t>
            </a:r>
            <a:r>
              <a:rPr lang="en-US" altLang="zh-TW" dirty="0"/>
              <a:t>STEAM</a:t>
            </a:r>
            <a:r>
              <a:rPr lang="zh-TW" altLang="en-US" dirty="0"/>
              <a:t>發展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52CD46-D9C4-8A22-B381-C8BFD856A1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2" name="Picture 11" descr="A group of white robots&#10;&#10;AI-generated content may be incorrect.">
            <a:extLst>
              <a:ext uri="{FF2B5EF4-FFF2-40B4-BE49-F238E27FC236}">
                <a16:creationId xmlns:a16="http://schemas.microsoft.com/office/drawing/2014/main" id="{0A18ADEC-0A28-0500-851B-A1FFF7B28D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063" y="3377288"/>
            <a:ext cx="1997567" cy="1331711"/>
          </a:xfrm>
          <a:prstGeom prst="rect">
            <a:avLst/>
          </a:prstGeom>
        </p:spPr>
      </p:pic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5C2F55F2-731D-A8C1-9C92-3E81A77B2E2D}"/>
              </a:ext>
            </a:extLst>
          </p:cNvPr>
          <p:cNvSpPr txBox="1">
            <a:spLocks/>
          </p:cNvSpPr>
          <p:nvPr/>
        </p:nvSpPr>
        <p:spPr>
          <a:xfrm>
            <a:off x="3946145" y="3088590"/>
            <a:ext cx="1506730" cy="435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E846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u="sng" dirty="0"/>
              <a:t>Robotics</a:t>
            </a:r>
          </a:p>
        </p:txBody>
      </p:sp>
      <p:pic>
        <p:nvPicPr>
          <p:cNvPr id="17" name="Picture 16" descr="A person wearing a mask pointing at a screen&#10;&#10;AI-generated content may be incorrect.">
            <a:extLst>
              <a:ext uri="{FF2B5EF4-FFF2-40B4-BE49-F238E27FC236}">
                <a16:creationId xmlns:a16="http://schemas.microsoft.com/office/drawing/2014/main" id="{7D2EB213-0FB3-54E9-7E02-52EAF18863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57" y="3377288"/>
            <a:ext cx="1357251" cy="901728"/>
          </a:xfrm>
          <a:prstGeom prst="rect">
            <a:avLst/>
          </a:prstGeom>
        </p:spPr>
      </p:pic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DADB9419-5DAC-00B7-EF1F-B98EA451F45F}"/>
              </a:ext>
            </a:extLst>
          </p:cNvPr>
          <p:cNvSpPr txBox="1">
            <a:spLocks/>
          </p:cNvSpPr>
          <p:nvPr/>
        </p:nvSpPr>
        <p:spPr>
          <a:xfrm>
            <a:off x="1342628" y="3061427"/>
            <a:ext cx="1506730" cy="435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E846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u="sng" dirty="0"/>
              <a:t>元宇宙</a:t>
            </a:r>
            <a:endParaRPr lang="en-US" altLang="zh-TW" u="sng" dirty="0"/>
          </a:p>
        </p:txBody>
      </p:sp>
      <p:pic>
        <p:nvPicPr>
          <p:cNvPr id="22" name="Picture 21" descr="A building with a blue sky and clouds&#10;&#10;AI-generated content may be incorrect.">
            <a:extLst>
              <a:ext uri="{FF2B5EF4-FFF2-40B4-BE49-F238E27FC236}">
                <a16:creationId xmlns:a16="http://schemas.microsoft.com/office/drawing/2014/main" id="{377131B9-5F6F-6072-E163-0808676A14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648" y="3377289"/>
            <a:ext cx="1357251" cy="901727"/>
          </a:xfrm>
          <a:prstGeom prst="rect">
            <a:avLst/>
          </a:prstGeom>
        </p:spPr>
      </p:pic>
      <p:pic>
        <p:nvPicPr>
          <p:cNvPr id="24" name="Picture 23" descr="A group of people standing in front of a table&#10;&#10;AI-generated content may be incorrect.">
            <a:extLst>
              <a:ext uri="{FF2B5EF4-FFF2-40B4-BE49-F238E27FC236}">
                <a16:creationId xmlns:a16="http://schemas.microsoft.com/office/drawing/2014/main" id="{8B5FCB45-E814-97A3-4599-23A090BACE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60057" y="1713370"/>
            <a:ext cx="1257300" cy="1461588"/>
          </a:xfrm>
          <a:prstGeom prst="rect">
            <a:avLst/>
          </a:prstGeom>
        </p:spPr>
      </p:pic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A274A0E9-59A2-13DF-B4F7-C9048EFB8AEF}"/>
              </a:ext>
            </a:extLst>
          </p:cNvPr>
          <p:cNvSpPr txBox="1">
            <a:spLocks/>
          </p:cNvSpPr>
          <p:nvPr/>
        </p:nvSpPr>
        <p:spPr>
          <a:xfrm>
            <a:off x="4463039" y="1508559"/>
            <a:ext cx="1506730" cy="435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E846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u="sng" dirty="0"/>
              <a:t>物聯網</a:t>
            </a:r>
            <a:endParaRPr lang="en-US" altLang="zh-TW" u="sng" dirty="0"/>
          </a:p>
        </p:txBody>
      </p:sp>
      <p:sp>
        <p:nvSpPr>
          <p:cNvPr id="26" name="文字版面配置區 2">
            <a:extLst>
              <a:ext uri="{FF2B5EF4-FFF2-40B4-BE49-F238E27FC236}">
                <a16:creationId xmlns:a16="http://schemas.microsoft.com/office/drawing/2014/main" id="{60244C24-80B1-FB1A-256B-A3321C9EBEE3}"/>
              </a:ext>
            </a:extLst>
          </p:cNvPr>
          <p:cNvSpPr txBox="1">
            <a:spLocks/>
          </p:cNvSpPr>
          <p:nvPr/>
        </p:nvSpPr>
        <p:spPr>
          <a:xfrm>
            <a:off x="2190333" y="1289711"/>
            <a:ext cx="1506730" cy="435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E846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u="sng" dirty="0"/>
              <a:t>人工智能</a:t>
            </a:r>
            <a:endParaRPr lang="en-US" altLang="zh-TW" u="sng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03F73D-5667-D6B9-0B4E-314CF429A0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961" y="2446499"/>
            <a:ext cx="803292" cy="8032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5B9EA0-3A32-7C8D-C5C7-BCC6CFA7A2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329" y="1605700"/>
            <a:ext cx="803292" cy="803292"/>
          </a:xfrm>
          <a:prstGeom prst="rect">
            <a:avLst/>
          </a:prstGeom>
        </p:spPr>
      </p:pic>
      <p:pic>
        <p:nvPicPr>
          <p:cNvPr id="29" name="Picture 28" descr="A butterfly on a flower&#10;&#10;AI-generated content may be incorrect.">
            <a:extLst>
              <a:ext uri="{FF2B5EF4-FFF2-40B4-BE49-F238E27FC236}">
                <a16:creationId xmlns:a16="http://schemas.microsoft.com/office/drawing/2014/main" id="{A90811C0-69CD-49AE-B68E-7985CB2FDB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9961" y="1605700"/>
            <a:ext cx="803292" cy="803292"/>
          </a:xfrm>
          <a:prstGeom prst="rect">
            <a:avLst/>
          </a:prstGeom>
        </p:spPr>
      </p:pic>
      <p:pic>
        <p:nvPicPr>
          <p:cNvPr id="30" name="Picture 29" descr="A person walking up a stack of books&#10;&#10;AI-generated content may be incorrect.">
            <a:extLst>
              <a:ext uri="{FF2B5EF4-FFF2-40B4-BE49-F238E27FC236}">
                <a16:creationId xmlns:a16="http://schemas.microsoft.com/office/drawing/2014/main" id="{DB62C6E1-B666-C9E5-D5D2-2B1E5AD00A9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593" y="1605700"/>
            <a:ext cx="803292" cy="803292"/>
          </a:xfrm>
          <a:prstGeom prst="rect">
            <a:avLst/>
          </a:prstGeom>
        </p:spPr>
      </p:pic>
      <p:pic>
        <p:nvPicPr>
          <p:cNvPr id="31" name="Picture 30" descr="A cartoon of a child standing in a puddle&#10;&#10;AI-generated content may be incorrect.">
            <a:extLst>
              <a:ext uri="{FF2B5EF4-FFF2-40B4-BE49-F238E27FC236}">
                <a16:creationId xmlns:a16="http://schemas.microsoft.com/office/drawing/2014/main" id="{76233541-3BC6-254D-55BB-BD39F514E4A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593" y="2446499"/>
            <a:ext cx="803292" cy="803291"/>
          </a:xfrm>
          <a:prstGeom prst="rect">
            <a:avLst/>
          </a:prstGeom>
        </p:spPr>
      </p:pic>
      <p:pic>
        <p:nvPicPr>
          <p:cNvPr id="33" name="Picture 32" descr="A group of people wearing green shirts and masks&#10;&#10;AI-generated content may be incorrect.">
            <a:extLst>
              <a:ext uri="{FF2B5EF4-FFF2-40B4-BE49-F238E27FC236}">
                <a16:creationId xmlns:a16="http://schemas.microsoft.com/office/drawing/2014/main" id="{33D034A2-A79A-B152-1A25-F99539D3EA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39" y="3085319"/>
            <a:ext cx="2593191" cy="1457303"/>
          </a:xfrm>
          <a:prstGeom prst="rect">
            <a:avLst/>
          </a:prstGeom>
        </p:spPr>
      </p:pic>
      <p:sp>
        <p:nvSpPr>
          <p:cNvPr id="34" name="文字版面配置區 2">
            <a:extLst>
              <a:ext uri="{FF2B5EF4-FFF2-40B4-BE49-F238E27FC236}">
                <a16:creationId xmlns:a16="http://schemas.microsoft.com/office/drawing/2014/main" id="{338CE196-F712-412E-006B-03F38A815EA2}"/>
              </a:ext>
            </a:extLst>
          </p:cNvPr>
          <p:cNvSpPr txBox="1">
            <a:spLocks/>
          </p:cNvSpPr>
          <p:nvPr/>
        </p:nvSpPr>
        <p:spPr>
          <a:xfrm>
            <a:off x="6426644" y="2798845"/>
            <a:ext cx="1506730" cy="435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E846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u="sng" dirty="0"/>
              <a:t>沉浸式投影</a:t>
            </a:r>
            <a:endParaRPr lang="en-US" altLang="zh-TW" u="sng" dirty="0"/>
          </a:p>
        </p:txBody>
      </p:sp>
      <p:pic>
        <p:nvPicPr>
          <p:cNvPr id="35" name="Picture 3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D5D8CD9-771B-6798-43F2-9932F4AAC4B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39" y="2281549"/>
            <a:ext cx="1036824" cy="4840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2BBA16-8495-BF85-C6ED-B5B1865078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39" y="1766316"/>
            <a:ext cx="1036824" cy="4840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E8A16-ED20-AB8B-35B2-ACA16737B1F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375" y="1767887"/>
            <a:ext cx="1997568" cy="993314"/>
          </a:xfrm>
          <a:prstGeom prst="rect">
            <a:avLst/>
          </a:prstGeom>
        </p:spPr>
      </p:pic>
      <p:sp>
        <p:nvSpPr>
          <p:cNvPr id="38" name="文字版面配置區 2">
            <a:extLst>
              <a:ext uri="{FF2B5EF4-FFF2-40B4-BE49-F238E27FC236}">
                <a16:creationId xmlns:a16="http://schemas.microsoft.com/office/drawing/2014/main" id="{CB87C943-3E8D-F490-4231-0EC6DB70A3B6}"/>
              </a:ext>
            </a:extLst>
          </p:cNvPr>
          <p:cNvSpPr txBox="1">
            <a:spLocks/>
          </p:cNvSpPr>
          <p:nvPr/>
        </p:nvSpPr>
        <p:spPr>
          <a:xfrm>
            <a:off x="6780535" y="1455867"/>
            <a:ext cx="1506730" cy="4356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E846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u="sng" dirty="0"/>
              <a:t>編程</a:t>
            </a:r>
            <a:endParaRPr lang="en-US" altLang="zh-TW" u="sng" dirty="0"/>
          </a:p>
        </p:txBody>
      </p:sp>
    </p:spTree>
    <p:extLst>
      <p:ext uri="{BB962C8B-B14F-4D97-AF65-F5344CB8AC3E}">
        <p14:creationId xmlns:p14="http://schemas.microsoft.com/office/powerpoint/2010/main" val="3608606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FB70A-01B4-1E83-82B1-3B07013B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06B5DB-1563-02C1-D2CF-41A09BE5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15A6A53-5AC2-CC53-351C-4B3F5C8F01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12" name="Picture 11" descr="A pair of medals with blue straps&#10;&#10;AI-generated content may be incorrect.">
            <a:extLst>
              <a:ext uri="{FF2B5EF4-FFF2-40B4-BE49-F238E27FC236}">
                <a16:creationId xmlns:a16="http://schemas.microsoft.com/office/drawing/2014/main" id="{E5D71590-5319-5536-0622-C7FCE4BDD7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47" y="1182312"/>
            <a:ext cx="978337" cy="978337"/>
          </a:xfrm>
          <a:prstGeom prst="rect">
            <a:avLst/>
          </a:prstGeom>
        </p:spPr>
      </p:pic>
      <p:pic>
        <p:nvPicPr>
          <p:cNvPr id="14" name="Picture 13" descr="A group of people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894F2811-21C2-2C9B-0ADD-4752BDE47B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077" y="2889165"/>
            <a:ext cx="1957461" cy="1468096"/>
          </a:xfrm>
          <a:prstGeom prst="rect">
            <a:avLst/>
          </a:prstGeom>
        </p:spPr>
      </p:pic>
      <p:pic>
        <p:nvPicPr>
          <p:cNvPr id="16" name="Picture 15" descr="A group of people standing in front of a table with a computer&#10;&#10;AI-generated content may be incorrect.">
            <a:extLst>
              <a:ext uri="{FF2B5EF4-FFF2-40B4-BE49-F238E27FC236}">
                <a16:creationId xmlns:a16="http://schemas.microsoft.com/office/drawing/2014/main" id="{CB307891-B706-EC29-3A70-58C3CBF423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5" y="2889164"/>
            <a:ext cx="1957462" cy="1468097"/>
          </a:xfrm>
          <a:prstGeom prst="rect">
            <a:avLst/>
          </a:prstGeom>
        </p:spPr>
      </p:pic>
      <p:pic>
        <p:nvPicPr>
          <p:cNvPr id="5" name="Picture 4" descr="A group of people standing in front of a tent&#10;&#10;AI-generated content may be incorrect.">
            <a:extLst>
              <a:ext uri="{FF2B5EF4-FFF2-40B4-BE49-F238E27FC236}">
                <a16:creationId xmlns:a16="http://schemas.microsoft.com/office/drawing/2014/main" id="{28C3563C-396A-F1A9-8DDE-312F5FFE1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43" y="1443419"/>
            <a:ext cx="1879600" cy="1409700"/>
          </a:xfrm>
          <a:prstGeom prst="rect">
            <a:avLst/>
          </a:prstGeom>
        </p:spPr>
      </p:pic>
      <p:pic>
        <p:nvPicPr>
          <p:cNvPr id="7" name="Picture 6" descr="A group of boys posing for a photo&#10;&#10;AI-generated content may be incorrect.">
            <a:extLst>
              <a:ext uri="{FF2B5EF4-FFF2-40B4-BE49-F238E27FC236}">
                <a16:creationId xmlns:a16="http://schemas.microsoft.com/office/drawing/2014/main" id="{7D15BA9B-E770-2882-43F6-490B6E4DC2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938" y="1443418"/>
            <a:ext cx="1879601" cy="1409701"/>
          </a:xfrm>
          <a:prstGeom prst="rect">
            <a:avLst/>
          </a:prstGeom>
        </p:spPr>
      </p:pic>
      <p:pic>
        <p:nvPicPr>
          <p:cNvPr id="9" name="Picture 8" descr="A group of people standing in front of a table&#10;&#10;AI-generated content may be incorrect.">
            <a:extLst>
              <a:ext uri="{FF2B5EF4-FFF2-40B4-BE49-F238E27FC236}">
                <a16:creationId xmlns:a16="http://schemas.microsoft.com/office/drawing/2014/main" id="{E4F27A37-2553-BD81-10C3-85B5A1B074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876" y="1026003"/>
            <a:ext cx="2095500" cy="978337"/>
          </a:xfrm>
          <a:prstGeom prst="rect">
            <a:avLst/>
          </a:prstGeom>
        </p:spPr>
      </p:pic>
      <p:pic>
        <p:nvPicPr>
          <p:cNvPr id="13" name="Picture 12" descr="A group of people outside of a building&#10;&#10;AI-generated content may be incorrect.">
            <a:extLst>
              <a:ext uri="{FF2B5EF4-FFF2-40B4-BE49-F238E27FC236}">
                <a16:creationId xmlns:a16="http://schemas.microsoft.com/office/drawing/2014/main" id="{A7C6E9F2-1DB5-0663-2143-1B6F798271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47" y="3343155"/>
            <a:ext cx="2811780" cy="13109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F36BF-3D24-09F0-31AE-BFD5A24461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838" y="2208500"/>
            <a:ext cx="2095500" cy="1086802"/>
          </a:xfrm>
          <a:prstGeom prst="rect">
            <a:avLst/>
          </a:prstGeom>
        </p:spPr>
      </p:pic>
      <p:pic>
        <p:nvPicPr>
          <p:cNvPr id="19" name="Picture 18" descr="A group of people standing under a sign&#10;&#10;AI-generated content may be incorrect.">
            <a:extLst>
              <a:ext uri="{FF2B5EF4-FFF2-40B4-BE49-F238E27FC236}">
                <a16:creationId xmlns:a16="http://schemas.microsoft.com/office/drawing/2014/main" id="{A3235FCA-3B51-9A04-EEB9-96E83163B7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23" y="1182312"/>
            <a:ext cx="1304449" cy="978337"/>
          </a:xfrm>
          <a:prstGeom prst="rect">
            <a:avLst/>
          </a:prstGeom>
        </p:spPr>
      </p:pic>
      <p:pic>
        <p:nvPicPr>
          <p:cNvPr id="21" name="Picture 20" descr="A group of people holding a flag&#10;&#10;AI-generated content may be incorrect.">
            <a:extLst>
              <a:ext uri="{FF2B5EF4-FFF2-40B4-BE49-F238E27FC236}">
                <a16:creationId xmlns:a16="http://schemas.microsoft.com/office/drawing/2014/main" id="{13A49481-47FA-A6B9-842A-C05112857B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42409" y="2446241"/>
            <a:ext cx="1086802" cy="611326"/>
          </a:xfrm>
          <a:prstGeom prst="rect">
            <a:avLst/>
          </a:prstGeom>
        </p:spPr>
      </p:pic>
      <p:pic>
        <p:nvPicPr>
          <p:cNvPr id="23" name="Picture 22" descr="A group of people taking a picture of a person&#10;&#10;AI-generated content may be incorrect.">
            <a:extLst>
              <a:ext uri="{FF2B5EF4-FFF2-40B4-BE49-F238E27FC236}">
                <a16:creationId xmlns:a16="http://schemas.microsoft.com/office/drawing/2014/main" id="{5DFC7A27-FA41-3337-D1B9-AB425F5743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877" y="3674232"/>
            <a:ext cx="2095499" cy="1018646"/>
          </a:xfrm>
          <a:prstGeom prst="rect">
            <a:avLst/>
          </a:prstGeom>
        </p:spPr>
      </p:pic>
      <p:pic>
        <p:nvPicPr>
          <p:cNvPr id="25" name="Picture 2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389FD35-7765-AA8A-2CE8-3F7421E311D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859" y="2056875"/>
            <a:ext cx="2083535" cy="15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584B-A558-BF59-BF27-0E8BBD4A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9A1D40-CEA4-8F03-C638-5705FF56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0AEB5A-5E84-CB0B-C2E6-BF653FC3A3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C97C7-56B5-328A-E07A-F2DDE9C802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629" y="1331712"/>
            <a:ext cx="1289167" cy="18268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933880-D9CE-D51F-6308-EDAF0AC133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131" y="1466265"/>
            <a:ext cx="1196654" cy="16925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5D3D5A-140A-F4CC-FFF5-0689DB9C6D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83" y="3267843"/>
            <a:ext cx="1289168" cy="18312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BB5D06-3098-9A93-DBD3-B2C35028C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398" y="1594988"/>
            <a:ext cx="2313284" cy="15899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53F42F-C5DE-B2BD-B9C3-84FF2DE467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11" y="3270750"/>
            <a:ext cx="2245870" cy="13968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4746DC-43A1-2CD3-626A-F3AC8B5730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1" y="2100507"/>
            <a:ext cx="1581438" cy="224887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AC50A4-FD09-BE6C-01E2-1DBADD0711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628" y="3236726"/>
            <a:ext cx="1310681" cy="18623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3563B2-6AB7-4D2B-5704-33231B1B42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801" y="1341404"/>
            <a:ext cx="1289168" cy="18283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147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46E3B-D471-17E6-51F3-37144C2D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F2A0A-CF67-3164-12C9-A7030C8D3C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圖片 5" descr="一張含有 文字, 電子產品, 電腦監視器, 室內 的圖片&#10;&#10;AI 產生的內容可能不正確。">
            <a:extLst>
              <a:ext uri="{FF2B5EF4-FFF2-40B4-BE49-F238E27FC236}">
                <a16:creationId xmlns:a16="http://schemas.microsoft.com/office/drawing/2014/main" id="{3B96A7DE-E382-6941-B1A3-3D1644E6F4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4" t="20837" r="18616" b="21750"/>
          <a:stretch>
            <a:fillRect/>
          </a:stretch>
        </p:blipFill>
        <p:spPr>
          <a:xfrm>
            <a:off x="422431" y="1527463"/>
            <a:ext cx="4459573" cy="2719925"/>
          </a:xfrm>
          <a:prstGeom prst="rect">
            <a:avLst/>
          </a:prstGeom>
        </p:spPr>
      </p:pic>
      <p:pic>
        <p:nvPicPr>
          <p:cNvPr id="9" name="圖片 8" descr="一張含有 文字, 螢幕擷取畫面, 電腦監視器, 室內 的圖片&#10;&#10;AI 產生的內容可能不正確。">
            <a:extLst>
              <a:ext uri="{FF2B5EF4-FFF2-40B4-BE49-F238E27FC236}">
                <a16:creationId xmlns:a16="http://schemas.microsoft.com/office/drawing/2014/main" id="{688EF0BC-B18B-F29F-18A4-FA1FDAD506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007" y="1527463"/>
            <a:ext cx="3624570" cy="271992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79FA6A8-4339-E38F-2F64-699CD5367EF7}"/>
              </a:ext>
            </a:extLst>
          </p:cNvPr>
          <p:cNvSpPr txBox="1"/>
          <p:nvPr/>
        </p:nvSpPr>
        <p:spPr>
          <a:xfrm>
            <a:off x="2148173" y="4247388"/>
            <a:ext cx="1008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BCA8F87-3092-C2A4-9B18-CFB8712C2AAA}"/>
              </a:ext>
            </a:extLst>
          </p:cNvPr>
          <p:cNvSpPr txBox="1"/>
          <p:nvPr/>
        </p:nvSpPr>
        <p:spPr>
          <a:xfrm>
            <a:off x="6500359" y="4247388"/>
            <a:ext cx="1008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跑車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A3932D-6209-4ACE-BABF-B19E9101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49" y="896112"/>
            <a:ext cx="5603751" cy="4356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日常生活帶到課本知識 </a:t>
            </a:r>
            <a:r>
              <a:rPr lang="en-US" altLang="zh-TW" dirty="0">
                <a:latin typeface="微軟正黑體" panose="020B0604030504040204" pitchFamily="34" charset="-120"/>
              </a:rPr>
              <a:t>(Teachable Machine)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612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84DD-9337-8BDC-8F7B-5D8E8493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由中一開始培訓編程</a:t>
            </a:r>
            <a:r>
              <a:rPr lang="en-US" altLang="zh-TW" dirty="0">
                <a:latin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</a:rPr>
              <a:t>技能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1C329-7ACD-7335-CC12-AF28F1A330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圖片 5" descr="一張含有 文字, 螢幕擷取畫面, 設計 的圖片&#10;&#10;AI 產生的內容可能不正確。">
            <a:extLst>
              <a:ext uri="{FF2B5EF4-FFF2-40B4-BE49-F238E27FC236}">
                <a16:creationId xmlns:a16="http://schemas.microsoft.com/office/drawing/2014/main" id="{C01E4AED-058D-C50B-3E02-B466C7B496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24" y="1428263"/>
            <a:ext cx="7019352" cy="27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29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1964C-69DD-C067-FF52-76E79BDA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4280-B2E9-BD8C-4503-ED29281E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簡易</a:t>
            </a:r>
            <a:r>
              <a:rPr lang="en-US" altLang="zh-TW" dirty="0">
                <a:latin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</a:rPr>
              <a:t>編程</a:t>
            </a:r>
            <a:r>
              <a:rPr lang="en-US" altLang="zh-TW" dirty="0">
                <a:latin typeface="微軟正黑體" panose="020B0604030504040204" pitchFamily="34" charset="-120"/>
              </a:rPr>
              <a:t>(</a:t>
            </a:r>
            <a:r>
              <a:rPr lang="en-US" altLang="zh-TW" dirty="0" err="1">
                <a:latin typeface="微軟正黑體" panose="020B0604030504040204" pitchFamily="34" charset="-120"/>
              </a:rPr>
              <a:t>micro:bit</a:t>
            </a:r>
            <a:r>
              <a:rPr lang="en-US" altLang="zh-TW" dirty="0">
                <a:latin typeface="微軟正黑體" panose="020B0604030504040204" pitchFamily="34" charset="-120"/>
              </a:rPr>
              <a:t>)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73B39-A3A5-EA53-FAFC-67941BED08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內容版面配置區 4" descr="一張含有 文字, 螢幕擷取畫面, 鮮豔, 設計 的圖片&#10;&#10;AI 產生的內容可能不正確。">
            <a:extLst>
              <a:ext uri="{FF2B5EF4-FFF2-40B4-BE49-F238E27FC236}">
                <a16:creationId xmlns:a16="http://schemas.microsoft.com/office/drawing/2014/main" id="{AE0181BA-B341-BA83-BD0F-DD7B2A1206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18" y="1658799"/>
            <a:ext cx="3350468" cy="28086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圖片 6" descr="一張含有 文字, 螢幕擷取畫面, 軟體, 網頁 的圖片&#10;&#10;AI 產生的內容可能不正確。">
            <a:extLst>
              <a:ext uri="{FF2B5EF4-FFF2-40B4-BE49-F238E27FC236}">
                <a16:creationId xmlns:a16="http://schemas.microsoft.com/office/drawing/2014/main" id="{4AB411A5-AF16-4C87-2FE2-40478B64C9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615" y="1936577"/>
            <a:ext cx="3971227" cy="236917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9964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59BACCC-72AD-AE5F-82EF-9B7E469C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從模型到現實：無人駕駛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A5D459-87B9-AD80-0BFD-300413423B7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43227" y="47499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F906694D-8979-51D1-8149-25E48C8FF796}"/>
              </a:ext>
            </a:extLst>
          </p:cNvPr>
          <p:cNvSpPr/>
          <p:nvPr/>
        </p:nvSpPr>
        <p:spPr>
          <a:xfrm>
            <a:off x="1958195" y="1501231"/>
            <a:ext cx="2913608" cy="1009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F4C4938-0FAD-BD43-F28C-9DFD47932865}"/>
              </a:ext>
            </a:extLst>
          </p:cNvPr>
          <p:cNvSpPr/>
          <p:nvPr/>
        </p:nvSpPr>
        <p:spPr>
          <a:xfrm>
            <a:off x="3159182" y="1773429"/>
            <a:ext cx="2720457" cy="1474845"/>
          </a:xfrm>
          <a:prstGeom prst="roundRect">
            <a:avLst>
              <a:gd name="adj" fmla="val 20186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 sz="90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B9EC01B-6415-029B-C8B9-C5C691959732}"/>
              </a:ext>
            </a:extLst>
          </p:cNvPr>
          <p:cNvSpPr/>
          <p:nvPr/>
        </p:nvSpPr>
        <p:spPr>
          <a:xfrm>
            <a:off x="3378098" y="2002648"/>
            <a:ext cx="2134627" cy="27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pline Sans Bold" pitchFamily="34" charset="-120"/>
              </a:rPr>
              <a:t>感測器系統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5C98C0AD-C9A3-7412-48DA-1A3BF4B6D0A6}"/>
              </a:ext>
            </a:extLst>
          </p:cNvPr>
          <p:cNvSpPr/>
          <p:nvPr/>
        </p:nvSpPr>
        <p:spPr>
          <a:xfrm>
            <a:off x="6188169" y="1773428"/>
            <a:ext cx="2720457" cy="1474845"/>
          </a:xfrm>
          <a:prstGeom prst="roundRect">
            <a:avLst>
              <a:gd name="adj" fmla="val 20186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 sz="90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AA2B2E4E-F6D2-0657-8199-7A17C52DFAD9}"/>
              </a:ext>
            </a:extLst>
          </p:cNvPr>
          <p:cNvSpPr/>
          <p:nvPr/>
        </p:nvSpPr>
        <p:spPr>
          <a:xfrm>
            <a:off x="6481085" y="2002647"/>
            <a:ext cx="2134627" cy="27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pline Sans Bold" pitchFamily="34" charset="-120"/>
              </a:rPr>
              <a:t>AI決策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B679270D-2F06-428B-A13B-11FFC03A772E}"/>
              </a:ext>
            </a:extLst>
          </p:cNvPr>
          <p:cNvSpPr/>
          <p:nvPr/>
        </p:nvSpPr>
        <p:spPr>
          <a:xfrm>
            <a:off x="6481085" y="2410850"/>
            <a:ext cx="2085942" cy="635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dirty="0" err="1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即時處理大量數據</a:t>
            </a:r>
            <a:r>
              <a:rPr lang="en-US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dirty="0" err="1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做出駕駛決策</a:t>
            </a:r>
            <a:endParaRPr lang="en-US" dirty="0">
              <a:solidFill>
                <a:srgbClr val="E0E4E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5F59E4FE-89BF-C7B4-EEBE-167219EE33E5}"/>
              </a:ext>
            </a:extLst>
          </p:cNvPr>
          <p:cNvSpPr/>
          <p:nvPr/>
        </p:nvSpPr>
        <p:spPr>
          <a:xfrm>
            <a:off x="3159183" y="3475299"/>
            <a:ext cx="5749443" cy="1157219"/>
          </a:xfrm>
          <a:prstGeom prst="roundRect">
            <a:avLst>
              <a:gd name="adj" fmla="val 25727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US" sz="90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5B20725A-7393-1BCA-3899-EC43BF51E11C}"/>
              </a:ext>
            </a:extLst>
          </p:cNvPr>
          <p:cNvSpPr/>
          <p:nvPr/>
        </p:nvSpPr>
        <p:spPr>
          <a:xfrm>
            <a:off x="3412941" y="3572709"/>
            <a:ext cx="2134627" cy="27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pline Sans Bold" pitchFamily="34" charset="-120"/>
              </a:rPr>
              <a:t>安全保障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31A29F2C-F3B8-B9D5-AEC7-997A66EB5E1C}"/>
              </a:ext>
            </a:extLst>
          </p:cNvPr>
          <p:cNvSpPr/>
          <p:nvPr/>
        </p:nvSpPr>
        <p:spPr>
          <a:xfrm>
            <a:off x="3378098" y="3925228"/>
            <a:ext cx="2109288" cy="317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rlow" pitchFamily="34" charset="-120"/>
              </a:rPr>
              <a:t>多重備份系統確保行車安全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DCB451C-EBF9-98C5-E287-5981EBE80FA1}"/>
              </a:ext>
            </a:extLst>
          </p:cNvPr>
          <p:cNvSpPr txBox="1"/>
          <p:nvPr/>
        </p:nvSpPr>
        <p:spPr>
          <a:xfrm>
            <a:off x="3294253" y="2375729"/>
            <a:ext cx="2450313" cy="561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1900"/>
              </a:lnSpc>
              <a:buNone/>
            </a:pPr>
            <a:r>
              <a:rPr lang="en-US" altLang="zh-HK" sz="1400" dirty="0" err="1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rlow" pitchFamily="34" charset="-120"/>
              </a:rPr>
              <a:t>攝像頭、雷達等</a:t>
            </a:r>
            <a:br>
              <a:rPr lang="en-US" altLang="zh-HK" sz="1400" dirty="0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rlow" pitchFamily="34" charset="-120"/>
              </a:rPr>
            </a:br>
            <a:r>
              <a:rPr lang="en-US" altLang="zh-HK" sz="1400" dirty="0" err="1">
                <a:solidFill>
                  <a:srgbClr val="E0E4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rlow" pitchFamily="34" charset="-120"/>
              </a:rPr>
              <a:t>全方位感知環境</a:t>
            </a:r>
            <a:endParaRPr lang="en-US" altLang="zh-HK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9C7E6A10-A6B1-599D-79C8-17BEB1946B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846"/>
            <a:ext cx="2225369" cy="33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4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30B472-5639-87E3-96F9-90C1037480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15" name="星形: 十角 11">
            <a:extLst>
              <a:ext uri="{FF2B5EF4-FFF2-40B4-BE49-F238E27FC236}">
                <a16:creationId xmlns:a16="http://schemas.microsoft.com/office/drawing/2014/main" id="{91AED3A2-2674-33C3-659F-E51E1700488A}"/>
              </a:ext>
            </a:extLst>
          </p:cNvPr>
          <p:cNvSpPr/>
          <p:nvPr/>
        </p:nvSpPr>
        <p:spPr>
          <a:xfrm>
            <a:off x="1637847" y="427969"/>
            <a:ext cx="1757425" cy="1340872"/>
          </a:xfrm>
          <a:prstGeom prst="star10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最終成果</a:t>
            </a:r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3467A74A-E959-6C30-EF43-231E5549FAD7}"/>
              </a:ext>
            </a:extLst>
          </p:cNvPr>
          <p:cNvSpPr txBox="1"/>
          <p:nvPr/>
        </p:nvSpPr>
        <p:spPr>
          <a:xfrm>
            <a:off x="4334369" y="1513234"/>
            <a:ext cx="3171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dirty="0">
                <a:solidFill>
                  <a:srgbClr val="59595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學生在公開課中任助教</a:t>
            </a:r>
            <a:endParaRPr lang="zh-TW" altLang="zh-HK" sz="1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2" descr="Morse code - Free communications icons">
            <a:extLst>
              <a:ext uri="{FF2B5EF4-FFF2-40B4-BE49-F238E27FC236}">
                <a16:creationId xmlns:a16="http://schemas.microsoft.com/office/drawing/2014/main" id="{2672E13A-E0EE-89F2-F9D9-335545FE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918" y="717435"/>
            <a:ext cx="826551" cy="82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一張含有 室內, 筆記型電腦, 傢俱, 人員 的圖片&#10;&#10;AI 產生的內容可能不正確。">
            <a:extLst>
              <a:ext uri="{FF2B5EF4-FFF2-40B4-BE49-F238E27FC236}">
                <a16:creationId xmlns:a16="http://schemas.microsoft.com/office/drawing/2014/main" id="{A368A804-76CC-E6B3-9FFE-1BBBF0D14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0" y="1913344"/>
            <a:ext cx="3063894" cy="2297921"/>
          </a:xfrm>
          <a:prstGeom prst="rect">
            <a:avLst/>
          </a:prstGeom>
        </p:spPr>
      </p:pic>
      <p:pic>
        <p:nvPicPr>
          <p:cNvPr id="13" name="圖片 12" descr="一張含有 室內, 天花板, 傢俱, 地板 的圖片&#10;&#10;AI 產生的內容可能不正確。">
            <a:extLst>
              <a:ext uri="{FF2B5EF4-FFF2-40B4-BE49-F238E27FC236}">
                <a16:creationId xmlns:a16="http://schemas.microsoft.com/office/drawing/2014/main" id="{DA304ED4-6BDE-E2DC-A2AF-1FB93EE74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339" y="1944261"/>
            <a:ext cx="3583108" cy="2687331"/>
          </a:xfrm>
          <a:prstGeom prst="rect">
            <a:avLst/>
          </a:prstGeom>
        </p:spPr>
      </p:pic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586A1001-3924-6BB5-DEFE-3EAA4A203B8D}"/>
              </a:ext>
            </a:extLst>
          </p:cNvPr>
          <p:cNvSpPr/>
          <p:nvPr/>
        </p:nvSpPr>
        <p:spPr>
          <a:xfrm>
            <a:off x="3327358" y="3374660"/>
            <a:ext cx="2014022" cy="1442801"/>
          </a:xfrm>
          <a:prstGeom prst="wedgeRectCallout">
            <a:avLst>
              <a:gd name="adj1" fmla="val 39413"/>
              <a:gd name="adj2" fmla="val -754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zh-TW" altLang="en-US" sz="2000" b="1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好處：</a:t>
            </a:r>
            <a:endParaRPr lang="en-US" altLang="zh-TW" sz="20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提升學生自信</a:t>
            </a:r>
            <a:endParaRPr lang="en-US" altLang="zh-TW" sz="20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鞏固已學知識</a:t>
            </a:r>
            <a:endParaRPr lang="zh-TW" altLang="zh-HK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52562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E5D7-7C7B-D8A9-450B-B25C21858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424792-2F96-D253-C1CC-A9C74878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學生得著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354516-D8A5-D8C7-857D-AF947D9AFF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7" name="Picture 6" descr="A group of people sitting on the floor in a gym&#10;&#10;AI-generated content may be incorrect.">
            <a:extLst>
              <a:ext uri="{FF2B5EF4-FFF2-40B4-BE49-F238E27FC236}">
                <a16:creationId xmlns:a16="http://schemas.microsoft.com/office/drawing/2014/main" id="{CC3E5FA0-3CED-31F2-1E27-24E6C37D1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82" y="1465408"/>
            <a:ext cx="2357614" cy="1571742"/>
          </a:xfrm>
          <a:prstGeom prst="rect">
            <a:avLst/>
          </a:prstGeom>
        </p:spPr>
      </p:pic>
      <p:pic>
        <p:nvPicPr>
          <p:cNvPr id="9" name="Picture 8" descr="A group of toy cars on a table&#10;&#10;AI-generated content may be incorrect.">
            <a:extLst>
              <a:ext uri="{FF2B5EF4-FFF2-40B4-BE49-F238E27FC236}">
                <a16:creationId xmlns:a16="http://schemas.microsoft.com/office/drawing/2014/main" id="{E567C8DD-FA2E-030B-2254-1C47674072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999" y="1465408"/>
            <a:ext cx="2357613" cy="1571742"/>
          </a:xfrm>
          <a:prstGeom prst="rect">
            <a:avLst/>
          </a:prstGeom>
        </p:spPr>
      </p:pic>
      <p:pic>
        <p:nvPicPr>
          <p:cNvPr id="13" name="Picture 12" descr="A group of people wearing masks&#10;&#10;AI-generated content may be incorrect.">
            <a:extLst>
              <a:ext uri="{FF2B5EF4-FFF2-40B4-BE49-F238E27FC236}">
                <a16:creationId xmlns:a16="http://schemas.microsoft.com/office/drawing/2014/main" id="{AFA642C4-E6F4-A266-7A8C-5BBCA5F48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999" y="3085214"/>
            <a:ext cx="2357613" cy="1571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0FB689-47B0-430C-B052-0C0B50A8F17D}"/>
              </a:ext>
            </a:extLst>
          </p:cNvPr>
          <p:cNvGrpSpPr/>
          <p:nvPr/>
        </p:nvGrpSpPr>
        <p:grpSpPr>
          <a:xfrm>
            <a:off x="5133489" y="1465408"/>
            <a:ext cx="3817186" cy="3191548"/>
            <a:chOff x="5133489" y="1465408"/>
            <a:chExt cx="3817186" cy="31915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6A36E9-7DC6-62CE-CC44-8D58A060D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3489" y="1465408"/>
              <a:ext cx="3817186" cy="319154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89FA29-8BF8-0433-62ED-35921D4F0511}"/>
                </a:ext>
              </a:extLst>
            </p:cNvPr>
            <p:cNvSpPr/>
            <p:nvPr/>
          </p:nvSpPr>
          <p:spPr>
            <a:xfrm>
              <a:off x="5613400" y="1657350"/>
              <a:ext cx="952500" cy="133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A88990-CFD9-4F22-5B39-9AB71289296B}"/>
                </a:ext>
              </a:extLst>
            </p:cNvPr>
            <p:cNvSpPr/>
            <p:nvPr/>
          </p:nvSpPr>
          <p:spPr>
            <a:xfrm>
              <a:off x="5613400" y="3286126"/>
              <a:ext cx="952500" cy="133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12" name="Picture 11" descr="A blue toy car on a blue surface&#10;&#10;AI-generated content may be incorrect.">
            <a:extLst>
              <a:ext uri="{FF2B5EF4-FFF2-40B4-BE49-F238E27FC236}">
                <a16:creationId xmlns:a16="http://schemas.microsoft.com/office/drawing/2014/main" id="{9AC5786E-E7A4-0A80-B16B-2001299101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83" y="3085215"/>
            <a:ext cx="2357613" cy="15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06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83DB-9184-3A25-877C-079AA77A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D900-706E-9F79-0C8D-7CA68ED7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49" y="896112"/>
            <a:ext cx="4487771" cy="435600"/>
          </a:xfrm>
        </p:spPr>
        <p:txBody>
          <a:bodyPr/>
          <a:lstStyle/>
          <a:p>
            <a:r>
              <a:rPr lang="zh-HK" altLang="en-US" dirty="0"/>
              <a:t>跨學科（</a:t>
            </a:r>
            <a:r>
              <a:rPr lang="en-US" altLang="zh-HK" dirty="0"/>
              <a:t>STEAM x </a:t>
            </a:r>
            <a:r>
              <a:rPr lang="zh-HK" altLang="en-US" dirty="0"/>
              <a:t>公民科）探討反思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BC4BB-6448-2828-ADB8-D4EBD2081A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F44703-991C-E2E3-049C-A665B7481BD4}"/>
              </a:ext>
            </a:extLst>
          </p:cNvPr>
          <p:cNvSpPr txBox="1"/>
          <p:nvPr/>
        </p:nvSpPr>
        <p:spPr>
          <a:xfrm>
            <a:off x="54507" y="2133591"/>
            <a:ext cx="4111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/>
              <a:t>從模型車到現實應用</a:t>
            </a:r>
          </a:p>
          <a:p>
            <a:endParaRPr lang="zh-TW" altLang="en-US" sz="32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80757BB-17C9-FEFC-5FEE-1221F11819FB}"/>
              </a:ext>
            </a:extLst>
          </p:cNvPr>
          <p:cNvSpPr txBox="1"/>
          <p:nvPr/>
        </p:nvSpPr>
        <p:spPr>
          <a:xfrm>
            <a:off x="5132258" y="1848080"/>
            <a:ext cx="4133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/>
              <a:t>智慧城市、新型交通模式、生活方式改變</a:t>
            </a:r>
          </a:p>
          <a:p>
            <a:endParaRPr lang="zh-TW" altLang="en-US" sz="3200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79AA99F7-7DB7-8F82-299B-83B2A7117663}"/>
              </a:ext>
            </a:extLst>
          </p:cNvPr>
          <p:cNvSpPr/>
          <p:nvPr/>
        </p:nvSpPr>
        <p:spPr>
          <a:xfrm>
            <a:off x="4011743" y="21875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4" name="Picture 2" descr="預覽未來世界：6大智能家居交通模式轉變｜迎接無人駕駛共居時代">
            <a:extLst>
              <a:ext uri="{FF2B5EF4-FFF2-40B4-BE49-F238E27FC236}">
                <a16:creationId xmlns:a16="http://schemas.microsoft.com/office/drawing/2014/main" id="{E4D33C42-87C6-20D0-CC6D-643FC2EF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020" y="2884835"/>
            <a:ext cx="2172187" cy="176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HK-JC iCar starts its AI talent training journey - CUHK in Touch">
            <a:extLst>
              <a:ext uri="{FF2B5EF4-FFF2-40B4-BE49-F238E27FC236}">
                <a16:creationId xmlns:a16="http://schemas.microsoft.com/office/drawing/2014/main" id="{8B53994F-288E-55B1-9CD6-97B934E0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743" y="2805580"/>
            <a:ext cx="2547975" cy="170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41353C-0F76-C8B9-E457-C9832A84F6C4}"/>
              </a:ext>
            </a:extLst>
          </p:cNvPr>
          <p:cNvSpPr txBox="1"/>
          <p:nvPr/>
        </p:nvSpPr>
        <p:spPr>
          <a:xfrm>
            <a:off x="1667365" y="4493061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CUHK </a:t>
            </a:r>
            <a:r>
              <a:rPr lang="en-US" altLang="zh-HK" dirty="0" err="1"/>
              <a:t>iCar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4326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468F6-BD59-3C67-FDD8-2867759B0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716D86-F255-B569-9D9B-85C56157B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5149090" cy="435600"/>
          </a:xfrm>
        </p:spPr>
        <p:txBody>
          <a:bodyPr/>
          <a:lstStyle/>
          <a:p>
            <a:r>
              <a:rPr lang="zh-TW" altLang="en-US" dirty="0"/>
              <a:t>為何推動</a:t>
            </a:r>
            <a:r>
              <a:rPr lang="en-US" altLang="zh-TW" dirty="0"/>
              <a:t>AI</a:t>
            </a:r>
            <a:r>
              <a:rPr lang="zh-TW" altLang="en-US" dirty="0"/>
              <a:t>教育？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7BCBDD4-7314-F0D8-469F-BBB601ECB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加強學生對</a:t>
            </a:r>
            <a:r>
              <a:rPr lang="en-US" altLang="zh-TW" dirty="0"/>
              <a:t>AI</a:t>
            </a:r>
            <a:r>
              <a:rPr lang="zh-TW" altLang="en-US" dirty="0"/>
              <a:t>的認識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培養學生能夠更有效、慬慎應用</a:t>
            </a:r>
            <a:r>
              <a:rPr lang="en-US" altLang="zh-TW" dirty="0"/>
              <a:t>AI</a:t>
            </a:r>
          </a:p>
          <a:p>
            <a:endParaRPr lang="en-US" altLang="zh-TW" dirty="0"/>
          </a:p>
          <a:p>
            <a:r>
              <a:rPr lang="zh-TW" altLang="en-US" dirty="0"/>
              <a:t>提升未來職涯競爭力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1087AC-C235-6E85-82A8-7F010DA292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07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46E3B-D471-17E6-51F3-37144C2D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3E1A-AD8F-CD6A-DC1B-65296670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生成式人工智能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F2A0A-CF67-3164-12C9-A7030C8D3C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38C58-1116-E756-160D-3B6ED7E227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67" y="1031537"/>
            <a:ext cx="6805067" cy="30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45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84DD-9337-8BDC-8F7B-5D8E8493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生成式</a:t>
            </a:r>
            <a:r>
              <a:rPr lang="en-US" altLang="zh-TW" dirty="0"/>
              <a:t>AI</a:t>
            </a:r>
            <a:r>
              <a:rPr lang="zh-TW" altLang="en-US" dirty="0"/>
              <a:t>在教育中的應用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1C329-7ACD-7335-CC12-AF28F1A330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6D23C-A9AF-B0F8-EE3C-226048773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553" y="1331712"/>
            <a:ext cx="5426893" cy="32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44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1964C-69DD-C067-FF52-76E79BDA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4280-B2E9-BD8C-4503-ED29281E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輔助教學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73B39-A3A5-EA53-FAFC-67941BED08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C86ED3-64F1-1534-AA00-AAE9D6B01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協助教師備課和教學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教案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簡報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練習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活動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7" name="圖片 16">
            <a:extLst>
              <a:ext uri="{FF2B5EF4-FFF2-40B4-BE49-F238E27FC236}">
                <a16:creationId xmlns:a16="http://schemas.microsoft.com/office/drawing/2014/main" id="{DD573403-EE36-4A1E-F6DD-C9452E09C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07"/>
          <a:stretch>
            <a:fillRect/>
          </a:stretch>
        </p:blipFill>
        <p:spPr>
          <a:xfrm>
            <a:off x="4572000" y="896112"/>
            <a:ext cx="3805093" cy="380781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grpSp>
        <p:nvGrpSpPr>
          <p:cNvPr id="23" name="群組 45">
            <a:extLst>
              <a:ext uri="{FF2B5EF4-FFF2-40B4-BE49-F238E27FC236}">
                <a16:creationId xmlns:a16="http://schemas.microsoft.com/office/drawing/2014/main" id="{527899E2-8503-6A67-FE7F-CFBE9294AFE8}"/>
              </a:ext>
            </a:extLst>
          </p:cNvPr>
          <p:cNvGrpSpPr/>
          <p:nvPr/>
        </p:nvGrpSpPr>
        <p:grpSpPr>
          <a:xfrm>
            <a:off x="2700000" y="432000"/>
            <a:ext cx="588420" cy="588420"/>
            <a:chOff x="6775120" y="2756935"/>
            <a:chExt cx="507641" cy="5076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9FA89E-4A71-2111-0F11-F1BCB379A14F}"/>
                </a:ext>
              </a:extLst>
            </p:cNvPr>
            <p:cNvGrpSpPr/>
            <p:nvPr/>
          </p:nvGrpSpPr>
          <p:grpSpPr>
            <a:xfrm>
              <a:off x="6775120" y="2756935"/>
              <a:ext cx="507641" cy="507641"/>
              <a:chOff x="4184554" y="2255482"/>
              <a:chExt cx="507641" cy="507641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6B097EE-8FC5-273F-DE6D-B8EDD1BB1CDA}"/>
                  </a:ext>
                </a:extLst>
              </p:cNvPr>
              <p:cNvSpPr/>
              <p:nvPr/>
            </p:nvSpPr>
            <p:spPr>
              <a:xfrm>
                <a:off x="4184554" y="2255482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282"/>
                  </a:gs>
                  <a:gs pos="100000">
                    <a:srgbClr val="FFE714"/>
                  </a:gs>
                </a:gsLst>
                <a:lin ang="5400000" scaled="1"/>
              </a:gradFill>
              <a:ln>
                <a:noFill/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8">
                <a:extLst>
                  <a:ext uri="{FF2B5EF4-FFF2-40B4-BE49-F238E27FC236}">
                    <a16:creationId xmlns:a16="http://schemas.microsoft.com/office/drawing/2014/main" id="{23BD8B29-02BF-ACDD-7515-4B0FBBBB9F7E}"/>
                  </a:ext>
                </a:extLst>
              </p:cNvPr>
              <p:cNvSpPr/>
              <p:nvPr/>
            </p:nvSpPr>
            <p:spPr>
              <a:xfrm>
                <a:off x="4184554" y="2255482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noFill/>
              <a:ln w="12179">
                <a:solidFill>
                  <a:srgbClr val="484848"/>
                </a:solidFill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326129ED-5094-E263-8D28-696328515582}"/>
                </a:ext>
              </a:extLst>
            </p:cNvPr>
            <p:cNvSpPr/>
            <p:nvPr/>
          </p:nvSpPr>
          <p:spPr>
            <a:xfrm>
              <a:off x="6891962" y="2870367"/>
              <a:ext cx="280128" cy="280128"/>
            </a:xfrm>
            <a:custGeom>
              <a:avLst/>
              <a:gdLst/>
              <a:ahLst/>
              <a:cxnLst/>
              <a:rect l="0" t="0" r="0" b="0"/>
              <a:pathLst>
                <a:path w="280128" h="280128">
                  <a:moveTo>
                    <a:pt x="231410" y="138152"/>
                  </a:moveTo>
                  <a:lnTo>
                    <a:pt x="190755" y="48718"/>
                  </a:lnTo>
                  <a:lnTo>
                    <a:pt x="150100" y="138152"/>
                  </a:lnTo>
                  <a:moveTo>
                    <a:pt x="222397" y="118336"/>
                  </a:moveTo>
                  <a:lnTo>
                    <a:pt x="159113" y="118336"/>
                  </a:lnTo>
                  <a:moveTo>
                    <a:pt x="12179" y="135801"/>
                  </a:moveTo>
                  <a:lnTo>
                    <a:pt x="12179" y="24359"/>
                  </a:lnTo>
                  <a:cubicBezTo>
                    <a:pt x="12179" y="10905"/>
                    <a:pt x="23085" y="0"/>
                    <a:pt x="36538" y="0"/>
                  </a:cubicBezTo>
                  <a:lnTo>
                    <a:pt x="255769" y="0"/>
                  </a:lnTo>
                  <a:cubicBezTo>
                    <a:pt x="269222" y="0"/>
                    <a:pt x="280128" y="10905"/>
                    <a:pt x="280128" y="24359"/>
                  </a:cubicBezTo>
                  <a:lnTo>
                    <a:pt x="280128" y="182692"/>
                  </a:lnTo>
                  <a:cubicBezTo>
                    <a:pt x="280128" y="196145"/>
                    <a:pt x="269222" y="207051"/>
                    <a:pt x="255769" y="207051"/>
                  </a:cubicBezTo>
                  <a:lnTo>
                    <a:pt x="161378" y="207051"/>
                  </a:lnTo>
                  <a:moveTo>
                    <a:pt x="133974" y="267949"/>
                  </a:moveTo>
                  <a:cubicBezTo>
                    <a:pt x="133974" y="274675"/>
                    <a:pt x="128521" y="280128"/>
                    <a:pt x="121795" y="280128"/>
                  </a:cubicBezTo>
                  <a:lnTo>
                    <a:pt x="12179" y="280128"/>
                  </a:lnTo>
                  <a:cubicBezTo>
                    <a:pt x="5452" y="280128"/>
                    <a:pt x="0" y="274675"/>
                    <a:pt x="0" y="267949"/>
                  </a:cubicBezTo>
                  <a:lnTo>
                    <a:pt x="0" y="225320"/>
                  </a:lnTo>
                  <a:cubicBezTo>
                    <a:pt x="0" y="188324"/>
                    <a:pt x="29991" y="158333"/>
                    <a:pt x="66987" y="158333"/>
                  </a:cubicBezTo>
                  <a:cubicBezTo>
                    <a:pt x="103983" y="158333"/>
                    <a:pt x="133974" y="188324"/>
                    <a:pt x="133974" y="225320"/>
                  </a:cubicBezTo>
                  <a:close/>
                  <a:moveTo>
                    <a:pt x="133974" y="243590"/>
                  </a:moveTo>
                  <a:lnTo>
                    <a:pt x="0" y="243590"/>
                  </a:lnTo>
                  <a:moveTo>
                    <a:pt x="36538" y="210096"/>
                  </a:moveTo>
                  <a:cubicBezTo>
                    <a:pt x="36538" y="211778"/>
                    <a:pt x="37901" y="213141"/>
                    <a:pt x="39583" y="213141"/>
                  </a:cubicBezTo>
                  <a:cubicBezTo>
                    <a:pt x="41265" y="213141"/>
                    <a:pt x="42628" y="211778"/>
                    <a:pt x="42628" y="210096"/>
                  </a:cubicBezTo>
                  <a:cubicBezTo>
                    <a:pt x="42628" y="208414"/>
                    <a:pt x="41265" y="207051"/>
                    <a:pt x="39583" y="207051"/>
                  </a:cubicBezTo>
                  <a:cubicBezTo>
                    <a:pt x="37901" y="207051"/>
                    <a:pt x="36538" y="208414"/>
                    <a:pt x="36538" y="210096"/>
                  </a:cubicBezTo>
                  <a:moveTo>
                    <a:pt x="91346" y="210096"/>
                  </a:moveTo>
                  <a:cubicBezTo>
                    <a:pt x="91346" y="211778"/>
                    <a:pt x="92709" y="213141"/>
                    <a:pt x="94391" y="213141"/>
                  </a:cubicBezTo>
                  <a:cubicBezTo>
                    <a:pt x="96072" y="213141"/>
                    <a:pt x="97436" y="211778"/>
                    <a:pt x="97436" y="210096"/>
                  </a:cubicBezTo>
                  <a:cubicBezTo>
                    <a:pt x="97436" y="208414"/>
                    <a:pt x="96072" y="207051"/>
                    <a:pt x="94391" y="207051"/>
                  </a:cubicBezTo>
                  <a:cubicBezTo>
                    <a:pt x="92709" y="207051"/>
                    <a:pt x="91346" y="208414"/>
                    <a:pt x="91346" y="210096"/>
                  </a:cubicBezTo>
                  <a:moveTo>
                    <a:pt x="66987" y="158333"/>
                  </a:moveTo>
                  <a:lnTo>
                    <a:pt x="66987" y="133974"/>
                  </a:lnTo>
                  <a:moveTo>
                    <a:pt x="48718" y="115705"/>
                  </a:moveTo>
                  <a:cubicBezTo>
                    <a:pt x="48718" y="125795"/>
                    <a:pt x="56897" y="133974"/>
                    <a:pt x="66987" y="133974"/>
                  </a:cubicBezTo>
                  <a:cubicBezTo>
                    <a:pt x="77077" y="133974"/>
                    <a:pt x="85256" y="125795"/>
                    <a:pt x="85256" y="115705"/>
                  </a:cubicBezTo>
                  <a:cubicBezTo>
                    <a:pt x="85256" y="105615"/>
                    <a:pt x="77077" y="97436"/>
                    <a:pt x="66987" y="97436"/>
                  </a:cubicBezTo>
                  <a:cubicBezTo>
                    <a:pt x="56897" y="97436"/>
                    <a:pt x="48718" y="105615"/>
                    <a:pt x="48718" y="115705"/>
                  </a:cubicBezTo>
                </a:path>
              </a:pathLst>
            </a:custGeom>
            <a:noFill/>
            <a:ln w="12179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860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84DE4-8B4D-B79D-0A44-4AAB33987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EF3C8-5408-24E5-7E80-1BFBB37C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創意寫作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6981D-D05A-E8B7-7958-6729C4EF5F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37EC0E-AB4D-8B5E-803D-D0BDBAF81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激發學生的創意寫作能力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靈感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初稿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克服寫作隌礙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9BBED-CFD8-145A-6148-028D638A6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110" y="1378292"/>
            <a:ext cx="3163690" cy="2869096"/>
          </a:xfrm>
          <a:prstGeom prst="rect">
            <a:avLst/>
          </a:prstGeom>
        </p:spPr>
      </p:pic>
      <p:grpSp>
        <p:nvGrpSpPr>
          <p:cNvPr id="17" name="群組 46">
            <a:extLst>
              <a:ext uri="{FF2B5EF4-FFF2-40B4-BE49-F238E27FC236}">
                <a16:creationId xmlns:a16="http://schemas.microsoft.com/office/drawing/2014/main" id="{6BCA5830-1E56-7A9E-1A93-377A1D98EF0E}"/>
              </a:ext>
            </a:extLst>
          </p:cNvPr>
          <p:cNvGrpSpPr/>
          <p:nvPr/>
        </p:nvGrpSpPr>
        <p:grpSpPr>
          <a:xfrm>
            <a:off x="2700000" y="432000"/>
            <a:ext cx="588420" cy="588420"/>
            <a:chOff x="6775120" y="4169100"/>
            <a:chExt cx="507641" cy="5076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8453C16-566A-AACE-7D91-21469A84DAAF}"/>
                </a:ext>
              </a:extLst>
            </p:cNvPr>
            <p:cNvGrpSpPr/>
            <p:nvPr/>
          </p:nvGrpSpPr>
          <p:grpSpPr>
            <a:xfrm>
              <a:off x="6775120" y="4169100"/>
              <a:ext cx="507641" cy="507641"/>
              <a:chOff x="4184554" y="3667647"/>
              <a:chExt cx="507641" cy="507641"/>
            </a:xfrm>
          </p:grpSpPr>
          <p:sp>
            <p:nvSpPr>
              <p:cNvPr id="20" name="Rounded Rectangle 10">
                <a:extLst>
                  <a:ext uri="{FF2B5EF4-FFF2-40B4-BE49-F238E27FC236}">
                    <a16:creationId xmlns:a16="http://schemas.microsoft.com/office/drawing/2014/main" id="{CBE926F8-3C19-1337-A2B6-84471C361B57}"/>
                  </a:ext>
                </a:extLst>
              </p:cNvPr>
              <p:cNvSpPr/>
              <p:nvPr/>
            </p:nvSpPr>
            <p:spPr>
              <a:xfrm>
                <a:off x="4184554" y="3667647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188"/>
                  </a:gs>
                  <a:gs pos="100000">
                    <a:srgbClr val="FA963A"/>
                  </a:gs>
                </a:gsLst>
                <a:lin ang="5400000" scaled="1"/>
              </a:gradFill>
              <a:ln>
                <a:noFill/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Rounded Rectangle 11">
                <a:extLst>
                  <a:ext uri="{FF2B5EF4-FFF2-40B4-BE49-F238E27FC236}">
                    <a16:creationId xmlns:a16="http://schemas.microsoft.com/office/drawing/2014/main" id="{0E5A2494-8383-0170-EEDA-3936A68D112B}"/>
                  </a:ext>
                </a:extLst>
              </p:cNvPr>
              <p:cNvSpPr/>
              <p:nvPr/>
            </p:nvSpPr>
            <p:spPr>
              <a:xfrm>
                <a:off x="4184554" y="3667647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noFill/>
              <a:ln w="12179">
                <a:solidFill>
                  <a:srgbClr val="484848"/>
                </a:solidFill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ounded Rectangle 39">
              <a:extLst>
                <a:ext uri="{FF2B5EF4-FFF2-40B4-BE49-F238E27FC236}">
                  <a16:creationId xmlns:a16="http://schemas.microsoft.com/office/drawing/2014/main" id="{CF070FA2-B69F-EB88-DCC8-B27543C03F43}"/>
                </a:ext>
              </a:extLst>
            </p:cNvPr>
            <p:cNvSpPr/>
            <p:nvPr/>
          </p:nvSpPr>
          <p:spPr>
            <a:xfrm>
              <a:off x="6885872" y="4277100"/>
              <a:ext cx="283174" cy="283173"/>
            </a:xfrm>
            <a:custGeom>
              <a:avLst/>
              <a:gdLst/>
              <a:ahLst/>
              <a:cxnLst/>
              <a:rect l="0" t="0" r="0" b="0"/>
              <a:pathLst>
                <a:path w="283174" h="283173">
                  <a:moveTo>
                    <a:pt x="150418" y="261250"/>
                  </a:moveTo>
                  <a:lnTo>
                    <a:pt x="150418" y="172340"/>
                  </a:lnTo>
                  <a:cubicBezTo>
                    <a:pt x="150418" y="160160"/>
                    <a:pt x="160161" y="150416"/>
                    <a:pt x="172341" y="150416"/>
                  </a:cubicBezTo>
                  <a:lnTo>
                    <a:pt x="261251" y="150416"/>
                  </a:lnTo>
                  <a:cubicBezTo>
                    <a:pt x="273431" y="150416"/>
                    <a:pt x="283174" y="160160"/>
                    <a:pt x="283174" y="172340"/>
                  </a:cubicBezTo>
                  <a:lnTo>
                    <a:pt x="283174" y="261250"/>
                  </a:lnTo>
                  <a:cubicBezTo>
                    <a:pt x="283174" y="273429"/>
                    <a:pt x="273431" y="283173"/>
                    <a:pt x="261251" y="283173"/>
                  </a:cubicBezTo>
                  <a:lnTo>
                    <a:pt x="172341" y="283173"/>
                  </a:lnTo>
                  <a:cubicBezTo>
                    <a:pt x="160161" y="283173"/>
                    <a:pt x="150418" y="273429"/>
                    <a:pt x="150418" y="261250"/>
                  </a:cubicBezTo>
                  <a:close/>
                  <a:moveTo>
                    <a:pt x="0" y="0"/>
                  </a:moveTo>
                  <a:moveTo>
                    <a:pt x="283174" y="238109"/>
                  </a:moveTo>
                  <a:lnTo>
                    <a:pt x="150418" y="238109"/>
                  </a:lnTo>
                  <a:moveTo>
                    <a:pt x="239328" y="238109"/>
                  </a:moveTo>
                  <a:lnTo>
                    <a:pt x="239328" y="283173"/>
                  </a:lnTo>
                  <a:moveTo>
                    <a:pt x="194264" y="238109"/>
                  </a:moveTo>
                  <a:lnTo>
                    <a:pt x="194264" y="283173"/>
                  </a:lnTo>
                  <a:moveTo>
                    <a:pt x="217405" y="150341"/>
                  </a:moveTo>
                  <a:lnTo>
                    <a:pt x="217405" y="126172"/>
                  </a:lnTo>
                  <a:moveTo>
                    <a:pt x="217405" y="126057"/>
                  </a:moveTo>
                  <a:cubicBezTo>
                    <a:pt x="205297" y="126057"/>
                    <a:pt x="195482" y="116242"/>
                    <a:pt x="195482" y="104134"/>
                  </a:cubicBezTo>
                  <a:cubicBezTo>
                    <a:pt x="195482" y="92027"/>
                    <a:pt x="205297" y="82211"/>
                    <a:pt x="217405" y="82211"/>
                  </a:cubicBezTo>
                  <a:cubicBezTo>
                    <a:pt x="229514" y="82211"/>
                    <a:pt x="239328" y="92027"/>
                    <a:pt x="239328" y="104134"/>
                  </a:cubicBezTo>
                  <a:cubicBezTo>
                    <a:pt x="239328" y="116242"/>
                    <a:pt x="229514" y="126057"/>
                    <a:pt x="217405" y="126057"/>
                  </a:cubicBezTo>
                  <a:close/>
                  <a:moveTo>
                    <a:pt x="102917" y="215085"/>
                  </a:moveTo>
                  <a:cubicBezTo>
                    <a:pt x="83430" y="207777"/>
                    <a:pt x="57853" y="201687"/>
                    <a:pt x="24968" y="199251"/>
                  </a:cubicBezTo>
                  <a:cubicBezTo>
                    <a:pt x="15225" y="199251"/>
                    <a:pt x="9135" y="190726"/>
                    <a:pt x="9135" y="182200"/>
                  </a:cubicBezTo>
                  <a:lnTo>
                    <a:pt x="9135" y="26302"/>
                  </a:lnTo>
                  <a:cubicBezTo>
                    <a:pt x="9135" y="16558"/>
                    <a:pt x="17660" y="8033"/>
                    <a:pt x="27404" y="9251"/>
                  </a:cubicBezTo>
                  <a:cubicBezTo>
                    <a:pt x="104135" y="12904"/>
                    <a:pt x="140673" y="44571"/>
                    <a:pt x="140673" y="61622"/>
                  </a:cubicBezTo>
                  <a:moveTo>
                    <a:pt x="140674" y="61622"/>
                  </a:moveTo>
                  <a:cubicBezTo>
                    <a:pt x="140674" y="44571"/>
                    <a:pt x="177213" y="12904"/>
                    <a:pt x="253943" y="9250"/>
                  </a:cubicBezTo>
                  <a:cubicBezTo>
                    <a:pt x="263687" y="8033"/>
                    <a:pt x="272213" y="16558"/>
                    <a:pt x="272213" y="26302"/>
                  </a:cubicBezTo>
                  <a:lnTo>
                    <a:pt x="272213" y="94507"/>
                  </a:lnTo>
                  <a:moveTo>
                    <a:pt x="140673" y="106686"/>
                  </a:moveTo>
                  <a:lnTo>
                    <a:pt x="140673" y="61622"/>
                  </a:lnTo>
                  <a:moveTo>
                    <a:pt x="200512" y="199018"/>
                  </a:moveTo>
                  <a:cubicBezTo>
                    <a:pt x="200512" y="192226"/>
                    <a:pt x="195007" y="186720"/>
                    <a:pt x="188214" y="186720"/>
                  </a:cubicBezTo>
                  <a:cubicBezTo>
                    <a:pt x="181423" y="186720"/>
                    <a:pt x="175917" y="192226"/>
                    <a:pt x="175917" y="199018"/>
                  </a:cubicBezTo>
                  <a:cubicBezTo>
                    <a:pt x="175917" y="205810"/>
                    <a:pt x="181423" y="211315"/>
                    <a:pt x="188214" y="211315"/>
                  </a:cubicBezTo>
                  <a:cubicBezTo>
                    <a:pt x="195007" y="211315"/>
                    <a:pt x="200512" y="205810"/>
                    <a:pt x="200512" y="199018"/>
                  </a:cubicBezTo>
                  <a:close/>
                  <a:moveTo>
                    <a:pt x="258894" y="199018"/>
                  </a:moveTo>
                  <a:cubicBezTo>
                    <a:pt x="258894" y="192226"/>
                    <a:pt x="253388" y="186720"/>
                    <a:pt x="246597" y="186720"/>
                  </a:cubicBezTo>
                  <a:cubicBezTo>
                    <a:pt x="239804" y="186720"/>
                    <a:pt x="234299" y="192226"/>
                    <a:pt x="234299" y="199018"/>
                  </a:cubicBezTo>
                  <a:cubicBezTo>
                    <a:pt x="234299" y="205810"/>
                    <a:pt x="239804" y="211315"/>
                    <a:pt x="246597" y="211315"/>
                  </a:cubicBezTo>
                  <a:cubicBezTo>
                    <a:pt x="253388" y="211315"/>
                    <a:pt x="258894" y="205810"/>
                    <a:pt x="258894" y="199018"/>
                  </a:cubicBezTo>
                  <a:close/>
                </a:path>
              </a:pathLst>
            </a:custGeom>
            <a:noFill/>
            <a:ln w="12179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91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27C9-B9B3-6383-CCCB-FE21D7B8E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4276-D717-573F-A86D-1F0247A5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個性化學習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55F45-67CE-53F1-C480-8E193E1BFB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8668881-427F-3A9A-293C-F3553FA6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根據個人需求定制學習體驗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題目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測驗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遊戲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62E5D-0105-1E56-FD95-B91BD27D7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000" y="2074200"/>
            <a:ext cx="3757670" cy="2497800"/>
          </a:xfrm>
          <a:prstGeom prst="rect">
            <a:avLst/>
          </a:prstGeom>
        </p:spPr>
      </p:pic>
      <p:grpSp>
        <p:nvGrpSpPr>
          <p:cNvPr id="22" name="群組 44">
            <a:extLst>
              <a:ext uri="{FF2B5EF4-FFF2-40B4-BE49-F238E27FC236}">
                <a16:creationId xmlns:a16="http://schemas.microsoft.com/office/drawing/2014/main" id="{F0FEBB32-5AAE-95BF-DAAE-7CBCEC15456F}"/>
              </a:ext>
            </a:extLst>
          </p:cNvPr>
          <p:cNvGrpSpPr/>
          <p:nvPr/>
        </p:nvGrpSpPr>
        <p:grpSpPr>
          <a:xfrm>
            <a:off x="2844000" y="432000"/>
            <a:ext cx="588420" cy="588420"/>
            <a:chOff x="5552135" y="2050849"/>
            <a:chExt cx="507641" cy="5076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885D6C8-0906-33B2-A6F0-ED21D829C860}"/>
                </a:ext>
              </a:extLst>
            </p:cNvPr>
            <p:cNvGrpSpPr/>
            <p:nvPr/>
          </p:nvGrpSpPr>
          <p:grpSpPr>
            <a:xfrm>
              <a:off x="5552135" y="2050849"/>
              <a:ext cx="507641" cy="507641"/>
              <a:chOff x="2961569" y="1549396"/>
              <a:chExt cx="507641" cy="507641"/>
            </a:xfrm>
          </p:grpSpPr>
          <p:sp>
            <p:nvSpPr>
              <p:cNvPr id="25" name="Rounded Rectangle 4">
                <a:extLst>
                  <a:ext uri="{FF2B5EF4-FFF2-40B4-BE49-F238E27FC236}">
                    <a16:creationId xmlns:a16="http://schemas.microsoft.com/office/drawing/2014/main" id="{7EF6D74D-51F6-DC53-E027-DAC510C52E32}"/>
                  </a:ext>
                </a:extLst>
              </p:cNvPr>
              <p:cNvSpPr/>
              <p:nvPr/>
            </p:nvSpPr>
            <p:spPr>
              <a:xfrm>
                <a:off x="2961569" y="1549396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3FAC1"/>
                  </a:gs>
                  <a:gs pos="100000">
                    <a:srgbClr val="44E095"/>
                  </a:gs>
                </a:gsLst>
                <a:lin ang="5400000" scaled="1"/>
              </a:gradFill>
              <a:ln>
                <a:noFill/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Rounded Rectangle 5">
                <a:extLst>
                  <a:ext uri="{FF2B5EF4-FFF2-40B4-BE49-F238E27FC236}">
                    <a16:creationId xmlns:a16="http://schemas.microsoft.com/office/drawing/2014/main" id="{C021AE9B-E1C2-E29F-AD01-90C9F22F8FFC}"/>
                  </a:ext>
                </a:extLst>
              </p:cNvPr>
              <p:cNvSpPr/>
              <p:nvPr/>
            </p:nvSpPr>
            <p:spPr>
              <a:xfrm>
                <a:off x="2961569" y="1549396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noFill/>
              <a:ln w="12179">
                <a:solidFill>
                  <a:srgbClr val="484848"/>
                </a:solidFill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9DAA0353-FB5A-0EAC-020D-B56DB915F08F}"/>
                </a:ext>
              </a:extLst>
            </p:cNvPr>
            <p:cNvSpPr/>
            <p:nvPr/>
          </p:nvSpPr>
          <p:spPr>
            <a:xfrm>
              <a:off x="5671981" y="2169546"/>
              <a:ext cx="267949" cy="268960"/>
            </a:xfrm>
            <a:custGeom>
              <a:avLst/>
              <a:gdLst/>
              <a:ahLst/>
              <a:cxnLst/>
              <a:rect l="0" t="0" r="0" b="0"/>
              <a:pathLst>
                <a:path w="267949" h="268960">
                  <a:moveTo>
                    <a:pt x="82382" y="190341"/>
                  </a:moveTo>
                  <a:lnTo>
                    <a:pt x="0" y="190341"/>
                  </a:lnTo>
                  <a:lnTo>
                    <a:pt x="0" y="58315"/>
                  </a:lnTo>
                  <a:lnTo>
                    <a:pt x="58315" y="0"/>
                  </a:lnTo>
                  <a:lnTo>
                    <a:pt x="147737" y="0"/>
                  </a:lnTo>
                  <a:lnTo>
                    <a:pt x="147737" y="47694"/>
                  </a:lnTo>
                  <a:moveTo>
                    <a:pt x="69959" y="143438"/>
                  </a:moveTo>
                  <a:lnTo>
                    <a:pt x="31861" y="143438"/>
                  </a:lnTo>
                  <a:moveTo>
                    <a:pt x="31861" y="108397"/>
                  </a:moveTo>
                  <a:lnTo>
                    <a:pt x="78253" y="108397"/>
                  </a:lnTo>
                  <a:moveTo>
                    <a:pt x="234455" y="161707"/>
                  </a:moveTo>
                  <a:cubicBezTo>
                    <a:pt x="234461" y="184084"/>
                    <a:pt x="216323" y="202227"/>
                    <a:pt x="193946" y="202227"/>
                  </a:cubicBezTo>
                  <a:cubicBezTo>
                    <a:pt x="171569" y="202227"/>
                    <a:pt x="153431" y="184084"/>
                    <a:pt x="153437" y="161707"/>
                  </a:cubicBezTo>
                  <a:moveTo>
                    <a:pt x="121320" y="268960"/>
                  </a:moveTo>
                  <a:cubicBezTo>
                    <a:pt x="131111" y="237022"/>
                    <a:pt x="160553" y="215177"/>
                    <a:pt x="193958" y="215065"/>
                  </a:cubicBezTo>
                  <a:lnTo>
                    <a:pt x="194872" y="215065"/>
                  </a:lnTo>
                  <a:cubicBezTo>
                    <a:pt x="228164" y="215172"/>
                    <a:pt x="257534" y="236875"/>
                    <a:pt x="267413" y="268667"/>
                  </a:cubicBezTo>
                  <a:moveTo>
                    <a:pt x="267949" y="104159"/>
                  </a:moveTo>
                  <a:lnTo>
                    <a:pt x="193715" y="138456"/>
                  </a:lnTo>
                  <a:lnTo>
                    <a:pt x="113452" y="103513"/>
                  </a:lnTo>
                  <a:lnTo>
                    <a:pt x="193398" y="67937"/>
                  </a:lnTo>
                  <a:close/>
                  <a:moveTo>
                    <a:pt x="122026" y="148845"/>
                  </a:moveTo>
                  <a:lnTo>
                    <a:pt x="122026" y="109761"/>
                  </a:lnTo>
                  <a:moveTo>
                    <a:pt x="0" y="58315"/>
                  </a:moveTo>
                  <a:lnTo>
                    <a:pt x="58315" y="58315"/>
                  </a:lnTo>
                  <a:lnTo>
                    <a:pt x="58315" y="0"/>
                  </a:lnTo>
                  <a:moveTo>
                    <a:pt x="234455" y="123293"/>
                  </a:moveTo>
                  <a:lnTo>
                    <a:pt x="234455" y="161707"/>
                  </a:lnTo>
                  <a:lnTo>
                    <a:pt x="153437" y="161707"/>
                  </a:lnTo>
                  <a:lnTo>
                    <a:pt x="153437" y="123293"/>
                  </a:lnTo>
                </a:path>
              </a:pathLst>
            </a:custGeom>
            <a:noFill/>
            <a:ln w="12179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067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CEFE3-2CD4-A43F-1164-815F1FA0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407F-C51F-140B-5246-FC24355F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語言學習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E3675-FFB7-4D77-5BE3-BCD37CF938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81634C-08C3-5685-9CF7-25CA6C08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增強語言學習和翻譯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- </a:t>
            </a:r>
            <a:r>
              <a:rPr lang="en-US" altLang="zh-TW" dirty="0" err="1"/>
              <a:t>FlashCard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3F28D-3995-154E-26F7-DF5B5D14D8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468" y="1331712"/>
            <a:ext cx="4169759" cy="3342311"/>
          </a:xfrm>
          <a:prstGeom prst="rect">
            <a:avLst/>
          </a:prstGeom>
        </p:spPr>
      </p:pic>
      <p:grpSp>
        <p:nvGrpSpPr>
          <p:cNvPr id="27" name="群組 47">
            <a:extLst>
              <a:ext uri="{FF2B5EF4-FFF2-40B4-BE49-F238E27FC236}">
                <a16:creationId xmlns:a16="http://schemas.microsoft.com/office/drawing/2014/main" id="{A7C97DDC-760B-9F94-49B6-B7EB64167B49}"/>
              </a:ext>
            </a:extLst>
          </p:cNvPr>
          <p:cNvGrpSpPr/>
          <p:nvPr/>
        </p:nvGrpSpPr>
        <p:grpSpPr>
          <a:xfrm>
            <a:off x="2700000" y="432000"/>
            <a:ext cx="588420" cy="588420"/>
            <a:chOff x="5552135" y="4875196"/>
            <a:chExt cx="507641" cy="5076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9125CC-0D13-9813-9FA2-282A30E6ACD3}"/>
                </a:ext>
              </a:extLst>
            </p:cNvPr>
            <p:cNvGrpSpPr/>
            <p:nvPr/>
          </p:nvGrpSpPr>
          <p:grpSpPr>
            <a:xfrm>
              <a:off x="5552135" y="4875196"/>
              <a:ext cx="507641" cy="507641"/>
              <a:chOff x="2961569" y="4373743"/>
              <a:chExt cx="507641" cy="507641"/>
            </a:xfrm>
          </p:grpSpPr>
          <p:sp>
            <p:nvSpPr>
              <p:cNvPr id="30" name="Rounded Rectangle 13">
                <a:extLst>
                  <a:ext uri="{FF2B5EF4-FFF2-40B4-BE49-F238E27FC236}">
                    <a16:creationId xmlns:a16="http://schemas.microsoft.com/office/drawing/2014/main" id="{46F6BB18-9C65-236E-11DC-2992A38600BE}"/>
                  </a:ext>
                </a:extLst>
              </p:cNvPr>
              <p:cNvSpPr/>
              <p:nvPr/>
            </p:nvSpPr>
            <p:spPr>
              <a:xfrm>
                <a:off x="2961569" y="4373743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FDFFF"/>
                  </a:gs>
                  <a:gs pos="100000">
                    <a:srgbClr val="1AC6FF"/>
                  </a:gs>
                </a:gsLst>
                <a:lin ang="5400000" scaled="1"/>
              </a:gradFill>
              <a:ln>
                <a:noFill/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Rounded Rectangle 14">
                <a:extLst>
                  <a:ext uri="{FF2B5EF4-FFF2-40B4-BE49-F238E27FC236}">
                    <a16:creationId xmlns:a16="http://schemas.microsoft.com/office/drawing/2014/main" id="{E5972D1C-43FD-1A0F-CB57-DB1A783C8232}"/>
                  </a:ext>
                </a:extLst>
              </p:cNvPr>
              <p:cNvSpPr/>
              <p:nvPr/>
            </p:nvSpPr>
            <p:spPr>
              <a:xfrm>
                <a:off x="2961569" y="4373743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noFill/>
              <a:ln w="12179">
                <a:solidFill>
                  <a:srgbClr val="484848"/>
                </a:solidFill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Rounded Rectangle 41">
              <a:extLst>
                <a:ext uri="{FF2B5EF4-FFF2-40B4-BE49-F238E27FC236}">
                  <a16:creationId xmlns:a16="http://schemas.microsoft.com/office/drawing/2014/main" id="{988F2FAA-9F8D-1AF5-C4CE-35C0AC5854FF}"/>
                </a:ext>
              </a:extLst>
            </p:cNvPr>
            <p:cNvSpPr/>
            <p:nvPr/>
          </p:nvSpPr>
          <p:spPr>
            <a:xfrm>
              <a:off x="5659802" y="4983512"/>
              <a:ext cx="270996" cy="283173"/>
            </a:xfrm>
            <a:custGeom>
              <a:avLst/>
              <a:gdLst/>
              <a:ahLst/>
              <a:cxnLst/>
              <a:rect l="0" t="0" r="0" b="0"/>
              <a:pathLst>
                <a:path w="270996" h="283173">
                  <a:moveTo>
                    <a:pt x="129709" y="263686"/>
                  </a:moveTo>
                  <a:lnTo>
                    <a:pt x="54195" y="263686"/>
                  </a:lnTo>
                  <a:cubicBezTo>
                    <a:pt x="35926" y="263686"/>
                    <a:pt x="21311" y="249070"/>
                    <a:pt x="21311" y="230801"/>
                  </a:cubicBezTo>
                  <a:lnTo>
                    <a:pt x="21311" y="42019"/>
                  </a:lnTo>
                  <a:cubicBezTo>
                    <a:pt x="21311" y="23749"/>
                    <a:pt x="35926" y="9134"/>
                    <a:pt x="54195" y="9134"/>
                  </a:cubicBezTo>
                  <a:lnTo>
                    <a:pt x="143106" y="9134"/>
                  </a:lnTo>
                  <a:cubicBezTo>
                    <a:pt x="163811" y="9134"/>
                    <a:pt x="179645" y="24967"/>
                    <a:pt x="179645" y="45672"/>
                  </a:cubicBezTo>
                  <a:lnTo>
                    <a:pt x="179645" y="109006"/>
                  </a:lnTo>
                  <a:moveTo>
                    <a:pt x="21311" y="208878"/>
                  </a:moveTo>
                  <a:lnTo>
                    <a:pt x="129709" y="208878"/>
                  </a:lnTo>
                  <a:moveTo>
                    <a:pt x="216188" y="210096"/>
                  </a:moveTo>
                  <a:cubicBezTo>
                    <a:pt x="196009" y="210096"/>
                    <a:pt x="179650" y="193738"/>
                    <a:pt x="179650" y="173557"/>
                  </a:cubicBezTo>
                  <a:cubicBezTo>
                    <a:pt x="179650" y="153377"/>
                    <a:pt x="196009" y="137019"/>
                    <a:pt x="216188" y="137019"/>
                  </a:cubicBezTo>
                  <a:cubicBezTo>
                    <a:pt x="236368" y="137019"/>
                    <a:pt x="252727" y="153377"/>
                    <a:pt x="252727" y="173557"/>
                  </a:cubicBezTo>
                  <a:cubicBezTo>
                    <a:pt x="252727" y="193738"/>
                    <a:pt x="236368" y="210096"/>
                    <a:pt x="216188" y="210096"/>
                  </a:cubicBezTo>
                  <a:close/>
                  <a:moveTo>
                    <a:pt x="161380" y="283173"/>
                  </a:moveTo>
                  <a:cubicBezTo>
                    <a:pt x="161380" y="252724"/>
                    <a:pt x="185739" y="228365"/>
                    <a:pt x="216188" y="228365"/>
                  </a:cubicBezTo>
                  <a:cubicBezTo>
                    <a:pt x="246637" y="228365"/>
                    <a:pt x="270996" y="252724"/>
                    <a:pt x="270996" y="283173"/>
                  </a:cubicBezTo>
                  <a:moveTo>
                    <a:pt x="0" y="0"/>
                  </a:moveTo>
                  <a:moveTo>
                    <a:pt x="130927" y="137019"/>
                  </a:moveTo>
                  <a:lnTo>
                    <a:pt x="108493" y="69719"/>
                  </a:lnTo>
                  <a:cubicBezTo>
                    <a:pt x="107343" y="66269"/>
                    <a:pt x="104114" y="63942"/>
                    <a:pt x="100478" y="63942"/>
                  </a:cubicBezTo>
                  <a:lnTo>
                    <a:pt x="100478" y="63942"/>
                  </a:lnTo>
                  <a:cubicBezTo>
                    <a:pt x="96841" y="63942"/>
                    <a:pt x="93612" y="66269"/>
                    <a:pt x="92462" y="69719"/>
                  </a:cubicBezTo>
                  <a:lnTo>
                    <a:pt x="70029" y="137019"/>
                  </a:lnTo>
                  <a:moveTo>
                    <a:pt x="78148" y="112660"/>
                  </a:moveTo>
                  <a:lnTo>
                    <a:pt x="122807" y="112660"/>
                  </a:lnTo>
                </a:path>
              </a:pathLst>
            </a:custGeom>
            <a:noFill/>
            <a:ln w="12179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83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0C815-F4D2-9D73-8252-37CE091C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1A73-AACA-4707-EDC8-1517D123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評估與反饋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CF2DE-09A4-CEAB-DE74-CE8091BDED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06DFBC6-0896-5ABF-28C7-92AFDF185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自動評估和提供詳細反饋</a:t>
            </a:r>
          </a:p>
          <a:p>
            <a:pPr marL="101600" indent="0">
              <a:buNone/>
            </a:pP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78E3E-A590-982E-C4EA-A84725996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65" y="2056504"/>
            <a:ext cx="7264670" cy="2692938"/>
          </a:xfrm>
          <a:prstGeom prst="rect">
            <a:avLst/>
          </a:prstGeom>
        </p:spPr>
      </p:pic>
      <p:grpSp>
        <p:nvGrpSpPr>
          <p:cNvPr id="6" name="群組 49">
            <a:extLst>
              <a:ext uri="{FF2B5EF4-FFF2-40B4-BE49-F238E27FC236}">
                <a16:creationId xmlns:a16="http://schemas.microsoft.com/office/drawing/2014/main" id="{E897D2BF-E9D3-9A61-6279-FD34138BC78B}"/>
              </a:ext>
            </a:extLst>
          </p:cNvPr>
          <p:cNvGrpSpPr/>
          <p:nvPr/>
        </p:nvGrpSpPr>
        <p:grpSpPr>
          <a:xfrm>
            <a:off x="2844000" y="432000"/>
            <a:ext cx="588420" cy="588420"/>
            <a:chOff x="4329150" y="2756935"/>
            <a:chExt cx="507641" cy="5076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F32F0B-D85B-5238-0923-00431FDF2F0D}"/>
                </a:ext>
              </a:extLst>
            </p:cNvPr>
            <p:cNvGrpSpPr/>
            <p:nvPr/>
          </p:nvGrpSpPr>
          <p:grpSpPr>
            <a:xfrm>
              <a:off x="4329150" y="2756935"/>
              <a:ext cx="507641" cy="507641"/>
              <a:chOff x="1738584" y="2255482"/>
              <a:chExt cx="507641" cy="507641"/>
            </a:xfrm>
          </p:grpSpPr>
          <p:sp>
            <p:nvSpPr>
              <p:cNvPr id="10" name="Rounded Rectangle 19">
                <a:extLst>
                  <a:ext uri="{FF2B5EF4-FFF2-40B4-BE49-F238E27FC236}">
                    <a16:creationId xmlns:a16="http://schemas.microsoft.com/office/drawing/2014/main" id="{7247B162-EF76-F5BB-A37E-CECE4EED5756}"/>
                  </a:ext>
                </a:extLst>
              </p:cNvPr>
              <p:cNvSpPr/>
              <p:nvPr/>
            </p:nvSpPr>
            <p:spPr>
              <a:xfrm>
                <a:off x="1738584" y="2255482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FF976"/>
                  </a:gs>
                  <a:gs pos="100000">
                    <a:srgbClr val="A8DD38"/>
                  </a:gs>
                </a:gsLst>
                <a:lin ang="5400000" scaled="1"/>
              </a:gradFill>
              <a:ln>
                <a:noFill/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20">
                <a:extLst>
                  <a:ext uri="{FF2B5EF4-FFF2-40B4-BE49-F238E27FC236}">
                    <a16:creationId xmlns:a16="http://schemas.microsoft.com/office/drawing/2014/main" id="{FFDC8FC9-0590-E854-141F-9C8986F2B446}"/>
                  </a:ext>
                </a:extLst>
              </p:cNvPr>
              <p:cNvSpPr/>
              <p:nvPr/>
            </p:nvSpPr>
            <p:spPr>
              <a:xfrm>
                <a:off x="1738584" y="2255482"/>
                <a:ext cx="507641" cy="507641"/>
              </a:xfrm>
              <a:custGeom>
                <a:avLst/>
                <a:gdLst/>
                <a:ahLst/>
                <a:cxnLst/>
                <a:rect l="0" t="0" r="0" b="0"/>
                <a:pathLst>
                  <a:path w="507641" h="507641">
                    <a:moveTo>
                      <a:pt x="507641" y="253820"/>
                    </a:moveTo>
                    <a:cubicBezTo>
                      <a:pt x="507641" y="394002"/>
                      <a:pt x="394002" y="507641"/>
                      <a:pt x="253820" y="507641"/>
                    </a:cubicBezTo>
                    <a:cubicBezTo>
                      <a:pt x="113639" y="507641"/>
                      <a:pt x="0" y="394002"/>
                      <a:pt x="0" y="253820"/>
                    </a:cubicBezTo>
                    <a:cubicBezTo>
                      <a:pt x="0" y="113639"/>
                      <a:pt x="113639" y="0"/>
                      <a:pt x="253820" y="0"/>
                    </a:cubicBezTo>
                    <a:cubicBezTo>
                      <a:pt x="394002" y="0"/>
                      <a:pt x="507641" y="113639"/>
                      <a:pt x="507641" y="253820"/>
                    </a:cubicBezTo>
                    <a:close/>
                  </a:path>
                </a:pathLst>
              </a:custGeom>
              <a:noFill/>
              <a:ln w="12179">
                <a:solidFill>
                  <a:srgbClr val="484848"/>
                </a:solidFill>
              </a:ln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ounded Rectangle 35">
              <a:extLst>
                <a:ext uri="{FF2B5EF4-FFF2-40B4-BE49-F238E27FC236}">
                  <a16:creationId xmlns:a16="http://schemas.microsoft.com/office/drawing/2014/main" id="{5A417B75-5377-F0CA-1238-5EA2812162EB}"/>
                </a:ext>
              </a:extLst>
            </p:cNvPr>
            <p:cNvSpPr/>
            <p:nvPr/>
          </p:nvSpPr>
          <p:spPr>
            <a:xfrm>
              <a:off x="4433731" y="2864277"/>
              <a:ext cx="277082" cy="283172"/>
            </a:xfrm>
            <a:custGeom>
              <a:avLst/>
              <a:gdLst/>
              <a:ahLst/>
              <a:cxnLst/>
              <a:rect l="0" t="0" r="0" b="0"/>
              <a:pathLst>
                <a:path w="277082" h="283172">
                  <a:moveTo>
                    <a:pt x="0" y="0"/>
                  </a:moveTo>
                  <a:moveTo>
                    <a:pt x="99263" y="9135"/>
                  </a:moveTo>
                  <a:lnTo>
                    <a:pt x="174775" y="43237"/>
                  </a:lnTo>
                  <a:lnTo>
                    <a:pt x="99263" y="76122"/>
                  </a:lnTo>
                  <a:lnTo>
                    <a:pt x="23750" y="43237"/>
                  </a:lnTo>
                  <a:close/>
                  <a:moveTo>
                    <a:pt x="143109" y="61507"/>
                  </a:moveTo>
                  <a:lnTo>
                    <a:pt x="143109" y="106571"/>
                  </a:lnTo>
                  <a:cubicBezTo>
                    <a:pt x="143109" y="130930"/>
                    <a:pt x="123622" y="151636"/>
                    <a:pt x="98045" y="151636"/>
                  </a:cubicBezTo>
                  <a:cubicBezTo>
                    <a:pt x="72468" y="151636"/>
                    <a:pt x="52981" y="132148"/>
                    <a:pt x="52981" y="106571"/>
                  </a:cubicBezTo>
                  <a:lnTo>
                    <a:pt x="52981" y="61507"/>
                  </a:lnTo>
                  <a:moveTo>
                    <a:pt x="15224" y="252726"/>
                  </a:moveTo>
                  <a:cubicBezTo>
                    <a:pt x="15224" y="206443"/>
                    <a:pt x="52981" y="169905"/>
                    <a:pt x="98045" y="169905"/>
                  </a:cubicBezTo>
                  <a:cubicBezTo>
                    <a:pt x="107788" y="169905"/>
                    <a:pt x="117532" y="171122"/>
                    <a:pt x="126057" y="174775"/>
                  </a:cubicBezTo>
                  <a:moveTo>
                    <a:pt x="143109" y="106571"/>
                  </a:moveTo>
                  <a:lnTo>
                    <a:pt x="52981" y="106571"/>
                  </a:lnTo>
                  <a:moveTo>
                    <a:pt x="23750" y="45673"/>
                  </a:moveTo>
                  <a:lnTo>
                    <a:pt x="23750" y="76122"/>
                  </a:lnTo>
                  <a:moveTo>
                    <a:pt x="261858" y="257595"/>
                  </a:moveTo>
                  <a:cubicBezTo>
                    <a:pt x="271601" y="266121"/>
                    <a:pt x="264294" y="283172"/>
                    <a:pt x="250896" y="283172"/>
                  </a:cubicBezTo>
                  <a:lnTo>
                    <a:pt x="202178" y="283172"/>
                  </a:lnTo>
                  <a:cubicBezTo>
                    <a:pt x="188781" y="283172"/>
                    <a:pt x="181473" y="267338"/>
                    <a:pt x="191217" y="257595"/>
                  </a:cubicBezTo>
                  <a:lnTo>
                    <a:pt x="215576" y="233236"/>
                  </a:lnTo>
                  <a:cubicBezTo>
                    <a:pt x="221665" y="227146"/>
                    <a:pt x="231409" y="227146"/>
                    <a:pt x="237499" y="233236"/>
                  </a:cubicBezTo>
                  <a:close/>
                  <a:moveTo>
                    <a:pt x="180865" y="206441"/>
                  </a:moveTo>
                  <a:cubicBezTo>
                    <a:pt x="178175" y="206441"/>
                    <a:pt x="175993" y="204260"/>
                    <a:pt x="175993" y="201569"/>
                  </a:cubicBezTo>
                  <a:cubicBezTo>
                    <a:pt x="175993" y="198879"/>
                    <a:pt x="178175" y="196697"/>
                    <a:pt x="180865" y="196697"/>
                  </a:cubicBezTo>
                  <a:moveTo>
                    <a:pt x="180864" y="196697"/>
                  </a:moveTo>
                  <a:cubicBezTo>
                    <a:pt x="183556" y="196697"/>
                    <a:pt x="185736" y="198879"/>
                    <a:pt x="185736" y="201569"/>
                  </a:cubicBezTo>
                  <a:cubicBezTo>
                    <a:pt x="185736" y="204260"/>
                    <a:pt x="183556" y="206441"/>
                    <a:pt x="180864" y="206441"/>
                  </a:cubicBezTo>
                  <a:moveTo>
                    <a:pt x="272212" y="206441"/>
                  </a:moveTo>
                  <a:cubicBezTo>
                    <a:pt x="269521" y="206441"/>
                    <a:pt x="267340" y="204260"/>
                    <a:pt x="267340" y="201569"/>
                  </a:cubicBezTo>
                  <a:cubicBezTo>
                    <a:pt x="267340" y="198879"/>
                    <a:pt x="269521" y="196697"/>
                    <a:pt x="272212" y="196697"/>
                  </a:cubicBezTo>
                  <a:moveTo>
                    <a:pt x="272210" y="196697"/>
                  </a:moveTo>
                  <a:cubicBezTo>
                    <a:pt x="274902" y="196697"/>
                    <a:pt x="277082" y="198879"/>
                    <a:pt x="277082" y="201569"/>
                  </a:cubicBezTo>
                  <a:cubicBezTo>
                    <a:pt x="277082" y="204260"/>
                    <a:pt x="274902" y="206441"/>
                    <a:pt x="272210" y="206441"/>
                  </a:cubicBezTo>
                  <a:moveTo>
                    <a:pt x="226538" y="188172"/>
                  </a:moveTo>
                  <a:cubicBezTo>
                    <a:pt x="223848" y="188172"/>
                    <a:pt x="221667" y="185990"/>
                    <a:pt x="221667" y="183300"/>
                  </a:cubicBezTo>
                  <a:cubicBezTo>
                    <a:pt x="221667" y="180609"/>
                    <a:pt x="223848" y="178428"/>
                    <a:pt x="226538" y="178428"/>
                  </a:cubicBezTo>
                  <a:moveTo>
                    <a:pt x="226537" y="178428"/>
                  </a:moveTo>
                  <a:cubicBezTo>
                    <a:pt x="229229" y="178428"/>
                    <a:pt x="231409" y="180609"/>
                    <a:pt x="231409" y="183300"/>
                  </a:cubicBezTo>
                  <a:cubicBezTo>
                    <a:pt x="231409" y="185990"/>
                    <a:pt x="229229" y="188172"/>
                    <a:pt x="226537" y="188172"/>
                  </a:cubicBezTo>
                </a:path>
              </a:pathLst>
            </a:custGeom>
            <a:noFill/>
            <a:ln w="12179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60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8850B-0C44-5460-6BAE-CC1D78339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C508-439C-D79B-0D56-DA721A96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經驗分享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5F13F-EE49-C820-6669-11D6BB5239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6C01E79-C881-D749-5B98-53ACD4F59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「我們的將軍澳」展覽</a:t>
            </a:r>
            <a:endParaRPr lang="en-US" altLang="zh-TW" dirty="0"/>
          </a:p>
          <a:p>
            <a:r>
              <a:rPr lang="zh-TW" altLang="en-US" dirty="0"/>
              <a:t>學校圖書館</a:t>
            </a:r>
            <a:r>
              <a:rPr lang="en-US" altLang="zh-TW" dirty="0"/>
              <a:t>GPT</a:t>
            </a:r>
            <a:r>
              <a:rPr lang="zh-TW" altLang="en-US" dirty="0"/>
              <a:t>系統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196A3-25B1-8D1B-48A0-9D8CCB59D1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290" y="1306312"/>
            <a:ext cx="1559160" cy="155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206E1-F147-51ED-0E85-1D6FCC8EF0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290" y="3164882"/>
            <a:ext cx="1559160" cy="1559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D184F4-F991-6A67-5BEB-F7A0D8782F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539" y="2417478"/>
            <a:ext cx="4801331" cy="230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72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59061-D844-6C45-3C3D-1457D578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BA80-6012-6768-25DF-8502D53B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經驗分享</a:t>
            </a:r>
            <a:endParaRPr lang="zh-HK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B7187-F312-C2E4-C2D0-69AADE749E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4235E2-D670-EA30-F296-AC10F4B91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生日卡設計</a:t>
            </a:r>
            <a:endParaRPr lang="en-US" altLang="zh-TW" dirty="0"/>
          </a:p>
          <a:p>
            <a:r>
              <a:rPr lang="zh-TW" altLang="en-US" dirty="0"/>
              <a:t>詩詞漫畫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DE339-BD7F-1707-FE34-7C31052B0F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240" y="1168400"/>
            <a:ext cx="4498010" cy="35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97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D3AA-0644-97D6-9794-C420D964B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4C8B5-59AB-A530-C3BE-D787BB99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透過參與比賽學習人工智能</a:t>
            </a:r>
            <a:endParaRPr lang="zh-HK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6E271-D1B4-3CCA-48E5-2376D816D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364694"/>
            <a:ext cx="3631017" cy="3427433"/>
          </a:xfrm>
        </p:spPr>
        <p:txBody>
          <a:bodyPr numCol="1"/>
          <a:lstStyle/>
          <a:p>
            <a:r>
              <a:rPr lang="zh-TW" altLang="en-US" dirty="0"/>
              <a:t>由學習</a:t>
            </a:r>
            <a:r>
              <a:rPr lang="en-US" altLang="zh-TW" dirty="0"/>
              <a:t>AI</a:t>
            </a:r>
          </a:p>
          <a:p>
            <a:r>
              <a:rPr lang="zh-TW" altLang="en-US" dirty="0"/>
              <a:t>到應用</a:t>
            </a:r>
            <a:r>
              <a:rPr lang="en-US" altLang="zh-TW" dirty="0"/>
              <a:t>AI</a:t>
            </a:r>
          </a:p>
          <a:p>
            <a:r>
              <a:rPr lang="zh-TW" altLang="en-US" dirty="0"/>
              <a:t>最後創建</a:t>
            </a:r>
            <a:r>
              <a:rPr lang="en-US" altLang="zh-TW" dirty="0"/>
              <a:t>AI APP</a:t>
            </a:r>
          </a:p>
          <a:p>
            <a:pPr marL="101600" indent="0">
              <a:buNone/>
            </a:pPr>
            <a:endParaRPr lang="en-US" altLang="zh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D26F1-506F-6EB0-546B-B6C5C06A1A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721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017E-6287-A32E-C178-183FEA53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28F4C3-BF41-4B16-4FB8-791FB144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5149090" cy="435600"/>
          </a:xfrm>
        </p:spPr>
        <p:txBody>
          <a:bodyPr/>
          <a:lstStyle/>
          <a:p>
            <a:r>
              <a:rPr lang="en-US" altLang="zh-TW" u="sng" dirty="0"/>
              <a:t>AI Education</a:t>
            </a:r>
            <a:r>
              <a:rPr lang="en-US" altLang="zh-TW" dirty="0"/>
              <a:t> </a:t>
            </a:r>
            <a:r>
              <a:rPr lang="zh-TW" altLang="en-US" dirty="0"/>
              <a:t>與</a:t>
            </a:r>
            <a:r>
              <a:rPr lang="en-US" altLang="zh-TW" dirty="0"/>
              <a:t> </a:t>
            </a:r>
            <a:r>
              <a:rPr lang="en-US" altLang="zh-TW" u="sng" dirty="0"/>
              <a:t>AI in Education</a:t>
            </a:r>
            <a:endParaRPr lang="zh-HK" altLang="en-US" u="sng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9AD374C-E310-5261-AC10-E7FE9261E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48" y="1509154"/>
            <a:ext cx="7254751" cy="3062846"/>
          </a:xfrm>
        </p:spPr>
        <p:txBody>
          <a:bodyPr/>
          <a:lstStyle/>
          <a:p>
            <a:r>
              <a:rPr lang="zh-TW" altLang="en-US" dirty="0"/>
              <a:t>老師於各科應用</a:t>
            </a:r>
            <a:r>
              <a:rPr lang="en-US" altLang="zh-TW" dirty="0"/>
              <a:t>AI</a:t>
            </a:r>
            <a:r>
              <a:rPr lang="zh-TW" altLang="en-US" dirty="0"/>
              <a:t>於教學，指導學生如何正確使用</a:t>
            </a:r>
            <a:r>
              <a:rPr lang="en-US" altLang="zh-TW" dirty="0"/>
              <a:t>AI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101600" indent="0">
              <a:buNone/>
            </a:pPr>
            <a:endParaRPr lang="en-US" altLang="zh-TW" dirty="0"/>
          </a:p>
          <a:p>
            <a:r>
              <a:rPr lang="zh-TW" altLang="en-US" dirty="0"/>
              <a:t>建立學生數字素養：</a:t>
            </a:r>
            <a:r>
              <a:rPr lang="zh-TW" altLang="en-US" u="sng" dirty="0"/>
              <a:t>綜合整理資訊</a:t>
            </a:r>
            <a:r>
              <a:rPr lang="zh-TW" altLang="en-US" dirty="0"/>
              <a:t>、</a:t>
            </a:r>
            <a:r>
              <a:rPr lang="zh-TW" altLang="en-US" u="sng" dirty="0"/>
              <a:t>明辨思考</a:t>
            </a:r>
            <a:r>
              <a:rPr lang="en-US" altLang="zh-TW" u="sng" dirty="0"/>
              <a:t>/</a:t>
            </a:r>
            <a:r>
              <a:rPr lang="zh-TW" altLang="en-US" u="sng" dirty="0"/>
              <a:t>判斷</a:t>
            </a:r>
            <a:r>
              <a:rPr lang="zh-TW" altLang="en-US" dirty="0"/>
              <a:t>等能力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FB399A-4A05-7884-3C61-2BA86D60C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43C1A-CDD1-C970-B6AD-F47052F7A5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94" y="2116069"/>
            <a:ext cx="2446867" cy="1613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6548C-2B78-4C56-A60F-FE2C3F03A9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70" y="2116069"/>
            <a:ext cx="3251055" cy="16134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B2D25-3C22-92A9-4100-FA5728D054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834" y="2116069"/>
            <a:ext cx="2643201" cy="16134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1441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19BC3-1760-AE56-FED4-8A9561A3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5B19C-6473-033F-65C8-540FD3E1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挑戰與機遇</a:t>
            </a:r>
            <a:endParaRPr lang="zh-HK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3D3C5-3774-B074-8523-200E6F018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364694"/>
            <a:ext cx="3631017" cy="3427433"/>
          </a:xfrm>
        </p:spPr>
        <p:txBody>
          <a:bodyPr numCol="1"/>
          <a:lstStyle/>
          <a:p>
            <a:pPr marL="101600" indent="0">
              <a:buNone/>
            </a:pPr>
            <a:r>
              <a:rPr lang="zh-TW" altLang="en-US" b="1" dirty="0"/>
              <a:t>科技發展的迅猛趨勢</a:t>
            </a:r>
          </a:p>
          <a:p>
            <a:r>
              <a:rPr lang="en-US" altLang="zh-HK" dirty="0"/>
              <a:t>AI</a:t>
            </a:r>
          </a:p>
          <a:p>
            <a:r>
              <a:rPr lang="zh-TW" altLang="en-US" dirty="0"/>
              <a:t>物聯網</a:t>
            </a:r>
            <a:endParaRPr lang="en-US" altLang="zh-TW" dirty="0"/>
          </a:p>
          <a:p>
            <a:r>
              <a:rPr lang="zh-TW" altLang="en-US" dirty="0"/>
              <a:t>雲端運算</a:t>
            </a:r>
            <a:endParaRPr lang="en-US" altLang="zh-TW" dirty="0"/>
          </a:p>
          <a:p>
            <a:pPr marL="101600" indent="0">
              <a:buNone/>
            </a:pPr>
            <a:endParaRPr lang="en-US" altLang="zh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B5F1B-65FC-6644-1A7D-8F4CA291A4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738781-0E56-44EF-AD4F-C5F20C0D3F4D}"/>
              </a:ext>
            </a:extLst>
          </p:cNvPr>
          <p:cNvSpPr txBox="1">
            <a:spLocks/>
          </p:cNvSpPr>
          <p:nvPr/>
        </p:nvSpPr>
        <p:spPr>
          <a:xfrm>
            <a:off x="5012267" y="1356903"/>
            <a:ext cx="3631017" cy="342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E846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>
              <a:buNone/>
            </a:pPr>
            <a:r>
              <a:rPr lang="en-US" altLang="zh-HK" b="1" dirty="0"/>
              <a:t>ICT</a:t>
            </a:r>
            <a:r>
              <a:rPr lang="zh-TW" altLang="en-US" b="1" dirty="0"/>
              <a:t>技能的新要求</a:t>
            </a:r>
            <a:endParaRPr lang="en-US" altLang="zh-TW" b="1" dirty="0"/>
          </a:p>
          <a:p>
            <a:r>
              <a:rPr lang="zh-TW" altLang="en-US" dirty="0"/>
              <a:t>使用各類科技工具</a:t>
            </a:r>
            <a:endParaRPr lang="en-US" altLang="zh-TW" dirty="0"/>
          </a:p>
          <a:p>
            <a:r>
              <a:rPr lang="zh-TW" altLang="en-US" dirty="0"/>
              <a:t>更要具備創造能力</a:t>
            </a:r>
            <a:endParaRPr lang="zh-HK" altLang="en-US" dirty="0"/>
          </a:p>
          <a:p>
            <a:pPr marL="101600" indent="0">
              <a:buFont typeface="Quattrocento Sans"/>
              <a:buNone/>
            </a:pP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792568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BBF3E-61FA-E5CB-EE07-F61B5BA0E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E668-D67D-11B1-3763-9C0D5C7F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49" y="896112"/>
            <a:ext cx="4198283" cy="435600"/>
          </a:xfrm>
        </p:spPr>
        <p:txBody>
          <a:bodyPr/>
          <a:lstStyle/>
          <a:p>
            <a:r>
              <a:rPr lang="en-US" altLang="zh-TW" dirty="0"/>
              <a:t>STEAM</a:t>
            </a:r>
            <a:r>
              <a:rPr lang="zh-TW" altLang="en-US" dirty="0"/>
              <a:t>比賽 </a:t>
            </a:r>
            <a:r>
              <a:rPr lang="en-US" altLang="zh-TW" dirty="0"/>
              <a:t>– </a:t>
            </a:r>
            <a:r>
              <a:rPr lang="zh-TW" altLang="en-US" dirty="0"/>
              <a:t>實踐與競賽</a:t>
            </a:r>
            <a:endParaRPr lang="zh-HK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E18E1-5F25-D6FC-FA7E-3C5ABB59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364694"/>
            <a:ext cx="3631017" cy="3427433"/>
          </a:xfrm>
        </p:spPr>
        <p:txBody>
          <a:bodyPr numCol="1"/>
          <a:lstStyle/>
          <a:p>
            <a:pPr marL="101600" indent="0">
              <a:buNone/>
            </a:pPr>
            <a:r>
              <a:rPr lang="zh-TW" altLang="en-US" sz="1600" dirty="0"/>
              <a:t>豐富多樣的</a:t>
            </a:r>
            <a:r>
              <a:rPr lang="en-US" altLang="zh-TW" sz="1600" dirty="0"/>
              <a:t>STEAM</a:t>
            </a:r>
            <a:r>
              <a:rPr lang="zh-TW" altLang="en-US" sz="1600" dirty="0"/>
              <a:t>比賽類型：</a:t>
            </a:r>
            <a:endParaRPr lang="en-US" altLang="zh-TW" sz="1600" dirty="0"/>
          </a:p>
          <a:p>
            <a:r>
              <a:rPr lang="en-US" altLang="zh-HK" sz="1600" dirty="0"/>
              <a:t>STEAM</a:t>
            </a:r>
            <a:r>
              <a:rPr lang="zh-TW" altLang="en-US" sz="1600" dirty="0"/>
              <a:t>比賽類型繁多，涵蓋了多個領域。例如：</a:t>
            </a:r>
            <a:endParaRPr lang="en-US" altLang="zh-HK" sz="1600" dirty="0"/>
          </a:p>
          <a:p>
            <a:r>
              <a:rPr lang="zh-TW" altLang="en-US" sz="1600" dirty="0"/>
              <a:t>程式設計競賽，考驗選手對編程語言的運用和演算法設計能力；</a:t>
            </a:r>
            <a:endParaRPr lang="en-US" altLang="zh-TW" sz="1600" dirty="0"/>
          </a:p>
          <a:p>
            <a:r>
              <a:rPr lang="en-US" altLang="zh-TW" sz="1600" dirty="0"/>
              <a:t>App</a:t>
            </a:r>
            <a:r>
              <a:rPr lang="zh-TW" altLang="en-US" sz="1600" dirty="0"/>
              <a:t>開發比賽，要求參賽者具備從創意構思到實際開發出慼用程式的綜合能力；</a:t>
            </a:r>
            <a:endParaRPr lang="en-US" altLang="zh-TW" sz="1600" dirty="0"/>
          </a:p>
          <a:p>
            <a:r>
              <a:rPr lang="zh-TW" altLang="en-US" sz="1600" dirty="0"/>
              <a:t>網站設計比賽，則側重於網頁的佈局、視覺效果以及交互性等方面。</a:t>
            </a:r>
            <a:endParaRPr lang="en-US" altLang="zh-TW" sz="1600" dirty="0"/>
          </a:p>
          <a:p>
            <a:pPr marL="101600" indent="0">
              <a:buNone/>
            </a:pPr>
            <a:endParaRPr lang="en-US" altLang="zh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C7AC3-8697-B96B-56EB-2DB210D61A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E9B81D-BEEC-37F8-07E4-5CA142CB9E03}"/>
              </a:ext>
            </a:extLst>
          </p:cNvPr>
          <p:cNvSpPr txBox="1">
            <a:spLocks/>
          </p:cNvSpPr>
          <p:nvPr/>
        </p:nvSpPr>
        <p:spPr>
          <a:xfrm>
            <a:off x="5012267" y="1356903"/>
            <a:ext cx="3631017" cy="342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E846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>
              <a:buNone/>
            </a:pPr>
            <a:r>
              <a:rPr lang="zh-TW" altLang="en-US" sz="1600" dirty="0"/>
              <a:t>提升技能、理論與實踐的完美結合：</a:t>
            </a:r>
            <a:endParaRPr lang="en-US" altLang="zh-TW" sz="1600" dirty="0"/>
          </a:p>
          <a:p>
            <a:r>
              <a:rPr lang="zh-TW" altLang="en-US" sz="1600" dirty="0"/>
              <a:t>參加</a:t>
            </a:r>
            <a:r>
              <a:rPr lang="en-US" altLang="zh-TW" sz="1600" dirty="0"/>
              <a:t>STEAM</a:t>
            </a:r>
            <a:r>
              <a:rPr lang="zh-TW" altLang="en-US" sz="1600" dirty="0"/>
              <a:t>比賽能將學生所學的理論知識迅速應用於實踐。</a:t>
            </a:r>
            <a:endParaRPr lang="en-US" altLang="zh-TW" sz="1600" dirty="0"/>
          </a:p>
          <a:p>
            <a:r>
              <a:rPr lang="zh-TW" altLang="en-US" sz="1600" dirty="0"/>
              <a:t>在比賽中，學生需要運用課堂上學到的編程邏輯、演算法知識等去解決實際問題。</a:t>
            </a:r>
            <a:endParaRPr lang="en-US" altLang="zh-TW" sz="1600" dirty="0"/>
          </a:p>
          <a:p>
            <a:pPr marL="101600" indent="0">
              <a:buFont typeface="Quattrocento Sans"/>
              <a:buNone/>
            </a:pP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548735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F2C2EE-DAA8-FC1A-D0B2-2B23251DC7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9143985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641EE91-3DD9-34E5-2A30-850EF9BD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885" y="631031"/>
            <a:ext cx="2628900" cy="2336024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altLang="zh-CN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Android Studio (Kotlin)</a:t>
            </a:r>
            <a:endParaRPr lang="en-US" sz="4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513E3F31-6FE0-5DFA-D87F-C811786A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5885" y="3252804"/>
            <a:ext cx="2629698" cy="1253712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pPr algn="ctr"/>
            <a:r>
              <a:rPr lang="zh-TW" alt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製作 </a:t>
            </a:r>
            <a:r>
              <a:rPr lang="en-US" altLang="zh-TW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Android App </a:t>
            </a:r>
            <a:r>
              <a:rPr lang="zh-TW" alt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參加發明品比賽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图片 6" descr="WhatsApp Image 2025-03-10 at 2.02.14 PM">
            <a:extLst>
              <a:ext uri="{FF2B5EF4-FFF2-40B4-BE49-F238E27FC236}">
                <a16:creationId xmlns:a16="http://schemas.microsoft.com/office/drawing/2014/main" id="{58212EE8-E475-12F6-D52A-DFD13A438E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5" y="2"/>
            <a:ext cx="2875988" cy="2500310"/>
          </a:xfrm>
          <a:custGeom>
            <a:avLst/>
            <a:gdLst/>
            <a:ahLst/>
            <a:cxnLst/>
            <a:rect l="l" t="t" r="r" b="b"/>
            <a:pathLst>
              <a:path w="3834670" h="3333747">
                <a:moveTo>
                  <a:pt x="0" y="0"/>
                </a:moveTo>
                <a:lnTo>
                  <a:pt x="3066495" y="0"/>
                </a:lnTo>
                <a:lnTo>
                  <a:pt x="3427241" y="1211943"/>
                </a:lnTo>
                <a:lnTo>
                  <a:pt x="3834670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8" name="图片 8" descr="WhatsApp Image 2025-03-10 at 2.02.15 PM (2)">
            <a:extLst>
              <a:ext uri="{FF2B5EF4-FFF2-40B4-BE49-F238E27FC236}">
                <a16:creationId xmlns:a16="http://schemas.microsoft.com/office/drawing/2014/main" id="{E79FB777-DC70-13A4-E0F8-33510E3FC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671762"/>
            <a:ext cx="2989531" cy="2471738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3A47D-7575-EB86-D748-CBAC82ED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853" y="2773489"/>
            <a:ext cx="3409781" cy="2557336"/>
          </a:xfrm>
          <a:prstGeom prst="rect">
            <a:avLst/>
          </a:prstGeom>
        </p:spPr>
      </p:pic>
      <p:pic>
        <p:nvPicPr>
          <p:cNvPr id="6" name="圖片 16" descr="一張含有 服裝, 人員, 牆, 室內 的圖片&#10;&#10;AI 產生的內容可能不正確。">
            <a:extLst>
              <a:ext uri="{FF2B5EF4-FFF2-40B4-BE49-F238E27FC236}">
                <a16:creationId xmlns:a16="http://schemas.microsoft.com/office/drawing/2014/main" id="{89A411C8-B148-5EE2-3FCB-D23981BC6D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04" t="3622" r="270" b="12942"/>
          <a:stretch>
            <a:fillRect/>
          </a:stretch>
        </p:blipFill>
        <p:spPr>
          <a:xfrm>
            <a:off x="5994399" y="0"/>
            <a:ext cx="3143235" cy="26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85039-B3A2-2C6D-E0B3-E2A23E55A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5608EB-F46A-6E18-7B54-97BD388593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9143985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4" name="WhatsApp Video 2025-03-10 at 3.10.26 PM">
            <a:hlinkClick r:id="" action="ppaction://media"/>
            <a:extLst>
              <a:ext uri="{FF2B5EF4-FFF2-40B4-BE49-F238E27FC236}">
                <a16:creationId xmlns:a16="http://schemas.microsoft.com/office/drawing/2014/main" id="{BE84CBD2-6BB8-581D-9BB6-8D13F542B870}"/>
              </a:ext>
            </a:extLst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795" y="0"/>
            <a:ext cx="7603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28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9782D3-D966-D636-96D5-7FB2A1FE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1700" b="0" dirty="0">
                <a:latin typeface="微軟正黑體" panose="020B0604030504040204" pitchFamily="34" charset="-120"/>
              </a:rPr>
              <a:t>Microsoft Visual Studio</a:t>
            </a:r>
            <a:endParaRPr lang="zh-HK" altLang="en-US" sz="1700" dirty="0">
              <a:latin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0A84113-CC93-106B-9D1E-9C4A8021A9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8B0ADF7-1140-4C9D-9078-9E5996E57812}" type="slidenum">
              <a:rPr lang="en-HK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HK" sz="900"/>
          </a:p>
        </p:txBody>
      </p:sp>
      <p:pic>
        <p:nvPicPr>
          <p:cNvPr id="2050" name="Picture 2" descr="Visual Studio Code Vs Visual Studio – Are They The Same? - Techvify">
            <a:extLst>
              <a:ext uri="{FF2B5EF4-FFF2-40B4-BE49-F238E27FC236}">
                <a16:creationId xmlns:a16="http://schemas.microsoft.com/office/drawing/2014/main" id="{5A546537-D9B6-4E5E-BD3A-A37412DE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93084" y="1432850"/>
            <a:ext cx="4198394" cy="31487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5" name="Text Placeholder 4">
            <a:extLst>
              <a:ext uri="{FF2B5EF4-FFF2-40B4-BE49-F238E27FC236}">
                <a16:creationId xmlns:a16="http://schemas.microsoft.com/office/drawing/2014/main" id="{4AC6522D-F100-32E2-8160-EDF9AD4C514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52762" y="1618700"/>
            <a:ext cx="2914184" cy="2962945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應用 </a:t>
            </a:r>
            <a:r>
              <a:rPr lang="en-US" altLang="zh-HK" dirty="0">
                <a:latin typeface="微軟正黑體" panose="020B0604030504040204" pitchFamily="34" charset="-120"/>
              </a:rPr>
              <a:t>Microsoft Visual Studio</a:t>
            </a:r>
          </a:p>
          <a:p>
            <a:r>
              <a:rPr lang="zh-TW" altLang="en-US" dirty="0">
                <a:latin typeface="微軟正黑體" panose="020B0604030504040204" pitchFamily="34" charset="-120"/>
              </a:rPr>
              <a:t>製用</a:t>
            </a:r>
            <a:r>
              <a:rPr lang="en-US" altLang="zh-TW" dirty="0">
                <a:latin typeface="微軟正黑體" panose="020B0604030504040204" pitchFamily="34" charset="-120"/>
              </a:rPr>
              <a:t>HTML</a:t>
            </a:r>
            <a:r>
              <a:rPr lang="zh-TW" altLang="en-US" dirty="0">
                <a:latin typeface="微軟正黑體" panose="020B0604030504040204" pitchFamily="34" charset="-120"/>
              </a:rPr>
              <a:t>版本</a:t>
            </a:r>
            <a:endParaRPr lang="en-US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727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DF2547-B534-C322-F017-2CC53667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微軟正黑體" panose="020B0604030504040204" pitchFamily="34" charset="-120"/>
              </a:rPr>
              <a:t>GitHub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E7C2077-153F-3EC7-8D41-564A3436C9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4D4EC2B-857E-88D6-8382-1EC3C0BCB74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zh-HK" altLang="en-US" dirty="0">
                <a:latin typeface="微軟正黑體" panose="020B0604030504040204" pitchFamily="34" charset="-120"/>
              </a:rPr>
              <a:t>上傳到</a:t>
            </a:r>
            <a:r>
              <a:rPr lang="en-US" altLang="zh-HK" dirty="0">
                <a:latin typeface="微軟正黑體" panose="020B0604030504040204" pitchFamily="34" charset="-120"/>
              </a:rPr>
              <a:t>GitHub</a:t>
            </a:r>
          </a:p>
          <a:p>
            <a:r>
              <a:rPr lang="zh-TW" altLang="en-US" dirty="0">
                <a:latin typeface="微軟正黑體" panose="020B0604030504040204" pitchFamily="34" charset="-120"/>
              </a:rPr>
              <a:t>方便不同平台打開應用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  <p:pic>
        <p:nvPicPr>
          <p:cNvPr id="3074" name="Picture 2" descr="With GitHub - PyXAI documentation">
            <a:extLst>
              <a:ext uri="{FF2B5EF4-FFF2-40B4-BE49-F238E27FC236}">
                <a16:creationId xmlns:a16="http://schemas.microsoft.com/office/drawing/2014/main" id="{57062EBB-713B-466E-19E4-202DABBC298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" b="250"/>
          <a:stretch>
            <a:fillRect/>
          </a:stretch>
        </p:blipFill>
        <p:spPr bwMode="auto">
          <a:xfrm>
            <a:off x="3669353" y="1440346"/>
            <a:ext cx="4873874" cy="27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3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576E2E-E1CF-3125-65DF-A3CB0B28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</a:rPr>
              <a:t>編程工具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3434CF2-31E3-816A-064A-EDCF0052EF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1B9FEC3-5AE8-FD72-B61F-9A06B39DD8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52762" y="1618700"/>
            <a:ext cx="5774170" cy="700321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於</a:t>
            </a:r>
            <a:r>
              <a:rPr lang="en-US" altLang="zh-HK" dirty="0">
                <a:latin typeface="微軟正黑體" panose="020B0604030504040204" pitchFamily="34" charset="-120"/>
              </a:rPr>
              <a:t>Microsoft Visual Studio</a:t>
            </a:r>
            <a:r>
              <a:rPr lang="zh-TW" altLang="en-US" dirty="0">
                <a:latin typeface="微軟正黑體" panose="020B0604030504040204" pitchFamily="34" charset="-120"/>
              </a:rPr>
              <a:t>應用</a:t>
            </a:r>
            <a:r>
              <a:rPr lang="en-US" altLang="zh-TW" dirty="0">
                <a:latin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</a:rPr>
              <a:t>編程工具</a:t>
            </a:r>
            <a:endParaRPr lang="zh-HK" altLang="en-US" dirty="0">
              <a:latin typeface="微軟正黑體" panose="020B0604030504040204" pitchFamily="34" charset="-120"/>
            </a:endParaRPr>
          </a:p>
        </p:txBody>
      </p:sp>
      <p:pic>
        <p:nvPicPr>
          <p:cNvPr id="4098" name="Picture 2" descr="Build APS Solutions with GitHub Copilot | Autodesk Platform Services">
            <a:extLst>
              <a:ext uri="{FF2B5EF4-FFF2-40B4-BE49-F238E27FC236}">
                <a16:creationId xmlns:a16="http://schemas.microsoft.com/office/drawing/2014/main" id="{D8DDDBDA-F2AB-9F3F-774F-E45081BC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248" y="2824480"/>
            <a:ext cx="3337584" cy="16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🚀Kilo Code横空出世：完美融合Cline和Roo  Code所有优势，彻底解决卡死bug，支持5种智能模式，20美金免费额度，自动触发上下文压缩、智能任务分解、实时代码解释，编程效率提升300%">
            <a:extLst>
              <a:ext uri="{FF2B5EF4-FFF2-40B4-BE49-F238E27FC236}">
                <a16:creationId xmlns:a16="http://schemas.microsoft.com/office/drawing/2014/main" id="{5DC4418E-C0B1-BF02-B144-296260661B5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13" b="12507"/>
          <a:stretch>
            <a:fillRect/>
          </a:stretch>
        </p:blipFill>
        <p:spPr bwMode="auto">
          <a:xfrm>
            <a:off x="383669" y="2824480"/>
            <a:ext cx="4827870" cy="166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14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A6702-E13D-CD65-E7F5-51A2128F8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4645-8D0C-5B22-DFC9-378592E7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49" y="896112"/>
            <a:ext cx="4198283" cy="435600"/>
          </a:xfrm>
        </p:spPr>
        <p:txBody>
          <a:bodyPr/>
          <a:lstStyle/>
          <a:p>
            <a:r>
              <a:rPr lang="en-US" altLang="zh-TW" dirty="0"/>
              <a:t>HTML</a:t>
            </a:r>
            <a:endParaRPr lang="zh-HK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C5EF4-E941-49D0-49EA-C952FF92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364694"/>
            <a:ext cx="3631017" cy="3427433"/>
          </a:xfrm>
        </p:spPr>
        <p:txBody>
          <a:bodyPr numCol="1"/>
          <a:lstStyle/>
          <a:p>
            <a:pPr marL="101600" indent="0">
              <a:buNone/>
            </a:pPr>
            <a:r>
              <a:rPr lang="zh-TW" altLang="en-US" dirty="0"/>
              <a:t>運用</a:t>
            </a:r>
            <a:r>
              <a:rPr lang="en-US" altLang="zh-TW" dirty="0"/>
              <a:t>HTML</a:t>
            </a:r>
            <a:r>
              <a:rPr lang="zh-TW" altLang="en-US" dirty="0"/>
              <a:t>製作網頁應用</a:t>
            </a:r>
            <a:br>
              <a:rPr lang="en-US" altLang="zh-TW" dirty="0"/>
            </a:br>
            <a:r>
              <a:rPr lang="zh-TW" altLang="en-US" dirty="0"/>
              <a:t>參加比賽</a:t>
            </a:r>
          </a:p>
          <a:p>
            <a:pPr marL="101600" indent="0">
              <a:buNone/>
            </a:pPr>
            <a:endParaRPr lang="en-US" altLang="zh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A7810-DAE7-0FEA-B887-97697096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73E700-0588-37BE-534B-60464B3E37BE}"/>
              </a:ext>
            </a:extLst>
          </p:cNvPr>
          <p:cNvSpPr txBox="1">
            <a:spLocks/>
          </p:cNvSpPr>
          <p:nvPr/>
        </p:nvSpPr>
        <p:spPr>
          <a:xfrm>
            <a:off x="5012267" y="1356903"/>
            <a:ext cx="3631017" cy="342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E846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>
              <a:buNone/>
            </a:pPr>
            <a:r>
              <a:rPr lang="zh-TW" altLang="en-US" dirty="0"/>
              <a:t>叮叮科創大賽</a:t>
            </a:r>
            <a:r>
              <a:rPr lang="en-US" altLang="zh-TW" dirty="0"/>
              <a:t>2024</a:t>
            </a:r>
            <a:r>
              <a:rPr lang="zh-TW" altLang="en-US" dirty="0"/>
              <a:t>，榮獲</a:t>
            </a:r>
            <a:br>
              <a:rPr lang="en-US" altLang="zh-TW" dirty="0"/>
            </a:br>
            <a:r>
              <a:rPr lang="zh-TW" altLang="en-US" dirty="0"/>
              <a:t>全港亞軍及最佳科技實踐獎</a:t>
            </a:r>
          </a:p>
        </p:txBody>
      </p:sp>
      <p:pic>
        <p:nvPicPr>
          <p:cNvPr id="6" name="图片 4" descr="WhatsApp Image 2025-03-01 at 1.51.51 PM">
            <a:extLst>
              <a:ext uri="{FF2B5EF4-FFF2-40B4-BE49-F238E27FC236}">
                <a16:creationId xmlns:a16="http://schemas.microsoft.com/office/drawing/2014/main" id="{F8E792BC-38F2-1901-F9A9-A3127F47A7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1436" y="2006410"/>
            <a:ext cx="1392033" cy="27209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2" descr="img_0469_0">
            <a:extLst>
              <a:ext uri="{FF2B5EF4-FFF2-40B4-BE49-F238E27FC236}">
                <a16:creationId xmlns:a16="http://schemas.microsoft.com/office/drawing/2014/main" id="{839EF356-F1BB-2FE9-35EC-7CBDFE7BA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49" y="2195968"/>
            <a:ext cx="3190652" cy="2129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77FA8-9A7A-F0EC-8726-1551DADA4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53" y="2195968"/>
            <a:ext cx="2188737" cy="2129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5821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A3576-3AA8-E3F5-72B9-C7E843794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B40E-9076-8E1D-9BD9-151B4E75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49" y="896112"/>
            <a:ext cx="4198283" cy="435600"/>
          </a:xfrm>
        </p:spPr>
        <p:txBody>
          <a:bodyPr/>
          <a:lstStyle/>
          <a:p>
            <a:r>
              <a:rPr lang="zh-HK" altLang="en-US" dirty="0"/>
              <a:t>學生感想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91738-C239-3854-1DBB-8F153EA33E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8463AE-D926-DA94-0982-F69C56393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18700"/>
            <a:ext cx="3965450" cy="3231000"/>
          </a:xfrm>
        </p:spPr>
        <p:txBody>
          <a:bodyPr/>
          <a:lstStyle/>
          <a:p>
            <a:r>
              <a:rPr lang="zh-TW" altLang="en-US" b="1" dirty="0"/>
              <a:t>何欣健：</a:t>
            </a:r>
            <a:r>
              <a:rPr lang="zh-TW" altLang="en-US" dirty="0"/>
              <a:t> 參與比賽讓我將課堂知識轉化為實踐，特別是智能食譜生成功能的實現，讓我感受到創造的樂趣和成就感。</a:t>
            </a:r>
          </a:p>
          <a:p>
            <a:r>
              <a:rPr lang="zh-TW" altLang="en-US" b="1" dirty="0"/>
              <a:t>曾嘉熹：</a:t>
            </a:r>
            <a:r>
              <a:rPr lang="zh-TW" altLang="en-US" dirty="0"/>
              <a:t> 這次經歷讓我學會如何用科技解決日常生活問題，分享食材的模式設計也讓我意識到科技可以促進社區合作，非常有意義。</a:t>
            </a:r>
          </a:p>
          <a:p>
            <a:endParaRPr lang="zh-HK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8D554-11C6-3EDA-B5EA-322853B3D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0" r="8587"/>
          <a:stretch>
            <a:fillRect/>
          </a:stretch>
        </p:blipFill>
        <p:spPr>
          <a:xfrm>
            <a:off x="4425100" y="1778657"/>
            <a:ext cx="4610100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35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8A340-4D2F-025D-24D4-99AFC6661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F85-2D9C-66C6-2404-4E5114B7D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49" y="896112"/>
            <a:ext cx="4198283" cy="435600"/>
          </a:xfrm>
        </p:spPr>
        <p:txBody>
          <a:bodyPr/>
          <a:lstStyle/>
          <a:p>
            <a:r>
              <a:rPr lang="zh-HK" altLang="en-US" dirty="0"/>
              <a:t>學生感想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C196D-D3C2-BD46-F83E-E47AAD53F6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35BC1B-AC2E-E7C9-1839-55FA7FD2E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18700"/>
            <a:ext cx="8345850" cy="3231000"/>
          </a:xfrm>
        </p:spPr>
        <p:txBody>
          <a:bodyPr/>
          <a:lstStyle/>
          <a:p>
            <a:r>
              <a:rPr lang="zh-TW" altLang="en-US" b="1" dirty="0"/>
              <a:t>雷楚賢：</a:t>
            </a:r>
            <a:r>
              <a:rPr lang="zh-TW" altLang="en-US" dirty="0"/>
              <a:t> 參與比賽和開發</a:t>
            </a:r>
            <a:r>
              <a:rPr lang="en-US" altLang="zh-TW" dirty="0"/>
              <a:t>Smart Pantry</a:t>
            </a:r>
            <a:r>
              <a:rPr lang="zh-TW" altLang="en-US" dirty="0"/>
              <a:t>讓我學會了如何將</a:t>
            </a:r>
            <a:r>
              <a:rPr lang="en-US" altLang="zh-TW" dirty="0"/>
              <a:t>AI</a:t>
            </a:r>
            <a:r>
              <a:rPr lang="zh-TW" altLang="en-US" dirty="0"/>
              <a:t>技術應用到實際問題中，特別是食材管理功能的設計，讓我感受到科技改變生活的力量。</a:t>
            </a:r>
          </a:p>
          <a:p>
            <a:r>
              <a:rPr lang="zh-TW" altLang="en-US" b="1" dirty="0"/>
              <a:t>鄭建熙：</a:t>
            </a:r>
            <a:r>
              <a:rPr lang="zh-TW" altLang="en-US" dirty="0"/>
              <a:t> 這次比賽不僅提升了我的編程技能，也讓我體會到團隊合作的重要性，大家一起解決問題的過程非常充實且有成就感。</a:t>
            </a:r>
          </a:p>
          <a:p>
            <a:r>
              <a:rPr lang="zh-TW" altLang="en-US" b="1" dirty="0"/>
              <a:t>鍾逸朗：</a:t>
            </a:r>
            <a:r>
              <a:rPr lang="zh-TW" altLang="en-US" dirty="0"/>
              <a:t> 開發</a:t>
            </a:r>
            <a:r>
              <a:rPr lang="en-US" altLang="zh-TW" dirty="0"/>
              <a:t>Smart Pantry</a:t>
            </a:r>
            <a:r>
              <a:rPr lang="zh-TW" altLang="en-US" dirty="0"/>
              <a:t>的過程充滿挑戰，但通過不斷嘗試，我對</a:t>
            </a:r>
            <a:r>
              <a:rPr lang="en-US" altLang="zh-TW" dirty="0"/>
              <a:t>AI</a:t>
            </a:r>
            <a:r>
              <a:rPr lang="zh-TW" altLang="en-US" dirty="0"/>
              <a:t>和程式設計有了更深的理解。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8911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ree-tier support model">
            <a:extLst>
              <a:ext uri="{FF2B5EF4-FFF2-40B4-BE49-F238E27FC236}">
                <a16:creationId xmlns:a16="http://schemas.microsoft.com/office/drawing/2014/main" id="{87244973-8B62-620D-DCE4-F4D449035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00" b="91600" l="10000" r="90000">
                        <a14:foregroundMark x1="35200" y1="8400" x2="35200" y2="8400"/>
                        <a14:foregroundMark x1="16000" y1="91600" x2="16000" y2="91600"/>
                        <a14:foregroundMark x1="34000" y1="30000" x2="39800" y2="32800"/>
                        <a14:foregroundMark x1="39800" y1="32800" x2="35700" y2="39600"/>
                        <a14:foregroundMark x1="35700" y1="39600" x2="35300" y2="39200"/>
                        <a14:foregroundMark x1="35400" y1="34400" x2="37000" y2="3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89" r="36548"/>
          <a:stretch/>
        </p:blipFill>
        <p:spPr bwMode="auto">
          <a:xfrm>
            <a:off x="1546373" y="2125930"/>
            <a:ext cx="2646729" cy="24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81250" y="896112"/>
            <a:ext cx="5149090" cy="435600"/>
          </a:xfrm>
        </p:spPr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教育框架</a:t>
            </a:r>
            <a:endParaRPr lang="zh-HK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995913"/>
          </a:xfrm>
        </p:spPr>
        <p:txBody>
          <a:bodyPr/>
          <a:lstStyle/>
          <a:p>
            <a:r>
              <a:rPr lang="en-US" altLang="zh-TW" dirty="0"/>
              <a:t>AI for ALL (</a:t>
            </a:r>
            <a:r>
              <a:rPr lang="zh-TW" altLang="en-US" dirty="0"/>
              <a:t>普及化</a:t>
            </a:r>
            <a:r>
              <a:rPr lang="en-US" altLang="zh-TW" dirty="0"/>
              <a:t>) ; AI for Diversity (</a:t>
            </a:r>
            <a:r>
              <a:rPr lang="zh-TW" altLang="en-US" dirty="0"/>
              <a:t>多元化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5345DE-127B-36A1-0B04-3E0262169CDB}"/>
              </a:ext>
            </a:extLst>
          </p:cNvPr>
          <p:cNvSpPr txBox="1"/>
          <p:nvPr/>
        </p:nvSpPr>
        <p:spPr>
          <a:xfrm>
            <a:off x="4208342" y="2432564"/>
            <a:ext cx="420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成立學生小組設計創新發明品</a:t>
            </a:r>
            <a:r>
              <a:rPr lang="en-US" altLang="zh-TW" dirty="0"/>
              <a:t> (</a:t>
            </a:r>
            <a:r>
              <a:rPr lang="zh-TW" altLang="en-US" dirty="0"/>
              <a:t>如：參與課外工作坊、比賽、境外交流</a:t>
            </a:r>
            <a:r>
              <a:rPr lang="en-US" altLang="zh-TW" dirty="0"/>
              <a:t>…)</a:t>
            </a:r>
          </a:p>
          <a:p>
            <a:endParaRPr lang="en-US" altLang="zh-HK" dirty="0"/>
          </a:p>
          <a:p>
            <a:r>
              <a:rPr lang="zh-TW" altLang="en-US" dirty="0"/>
              <a:t>以延伸活動提高學生興趣</a:t>
            </a:r>
            <a:endParaRPr lang="en-US" altLang="zh-TW" dirty="0"/>
          </a:p>
          <a:p>
            <a:endParaRPr lang="en-US" altLang="zh-HK" dirty="0"/>
          </a:p>
          <a:p>
            <a:endParaRPr lang="en-US" altLang="zh-HK" dirty="0"/>
          </a:p>
          <a:p>
            <a:r>
              <a:rPr lang="zh-TW" altLang="en-US" dirty="0"/>
              <a:t>每一位學生掌握基礎</a:t>
            </a:r>
            <a:r>
              <a:rPr lang="en-US" altLang="zh-TW" dirty="0"/>
              <a:t>AI</a:t>
            </a:r>
            <a:r>
              <a:rPr lang="zh-TW" altLang="en-US" dirty="0"/>
              <a:t>知識</a:t>
            </a:r>
            <a:endParaRPr lang="zh-HK" alt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E9927F-F280-22EF-EB13-C4045D35C78A}"/>
              </a:ext>
            </a:extLst>
          </p:cNvPr>
          <p:cNvCxnSpPr/>
          <p:nvPr/>
        </p:nvCxnSpPr>
        <p:spPr>
          <a:xfrm flipH="1">
            <a:off x="3199009" y="2587542"/>
            <a:ext cx="972395" cy="2520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65B055-BE4C-7E84-CA8D-187046BBD4AC}"/>
              </a:ext>
            </a:extLst>
          </p:cNvPr>
          <p:cNvCxnSpPr>
            <a:cxnSpLocks/>
          </p:cNvCxnSpPr>
          <p:nvPr/>
        </p:nvCxnSpPr>
        <p:spPr>
          <a:xfrm flipH="1">
            <a:off x="3303257" y="3266992"/>
            <a:ext cx="868147" cy="6516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0AB042-6EC1-B2AD-7D79-F3DE20F6AE4B}"/>
              </a:ext>
            </a:extLst>
          </p:cNvPr>
          <p:cNvCxnSpPr>
            <a:cxnSpLocks/>
          </p:cNvCxnSpPr>
          <p:nvPr/>
        </p:nvCxnSpPr>
        <p:spPr>
          <a:xfrm flipH="1">
            <a:off x="3390794" y="3890444"/>
            <a:ext cx="802308" cy="573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227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2"/>
          <p:cNvGrpSpPr/>
          <p:nvPr/>
        </p:nvGrpSpPr>
        <p:grpSpPr>
          <a:xfrm>
            <a:off x="1298181" y="2289588"/>
            <a:ext cx="215966" cy="342399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E52DCF-7E32-46B3-B4C8-9FC2C3794BF1}"/>
              </a:ext>
            </a:extLst>
          </p:cNvPr>
          <p:cNvSpPr txBox="1"/>
          <p:nvPr/>
        </p:nvSpPr>
        <p:spPr>
          <a:xfrm>
            <a:off x="3464718" y="1912210"/>
            <a:ext cx="221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Thank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you!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副標題 2">
            <a:extLst>
              <a:ext uri="{FF2B5EF4-FFF2-40B4-BE49-F238E27FC236}">
                <a16:creationId xmlns:a16="http://schemas.microsoft.com/office/drawing/2014/main" id="{128068B8-C689-46EE-B94F-29C4C753DAEC}"/>
              </a:ext>
            </a:extLst>
          </p:cNvPr>
          <p:cNvSpPr txBox="1">
            <a:spLocks/>
          </p:cNvSpPr>
          <p:nvPr/>
        </p:nvSpPr>
        <p:spPr>
          <a:xfrm>
            <a:off x="3161866" y="3021166"/>
            <a:ext cx="2820269" cy="82381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Contact:</a:t>
            </a:r>
          </a:p>
          <a:p>
            <a:pPr algn="ctr"/>
            <a:r>
              <a:rPr lang="en-US" altLang="zh-HK" sz="1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mhtsang@mkqc.edu.hk</a:t>
            </a:r>
            <a:endParaRPr lang="en-US" altLang="zh-HK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1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ochan@mkqc.edu.hk</a:t>
            </a:r>
            <a:endParaRPr lang="en-US" altLang="zh-HK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1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cflam@mkqc.edu.hk</a:t>
            </a:r>
            <a:endParaRPr lang="en-US" altLang="zh-HK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1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ngcw@mkqc.edu.hk</a:t>
            </a:r>
            <a:endParaRPr lang="en-US" altLang="zh-HK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25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71B24-52C7-5238-9B35-4C96F59FF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F45446-524E-938F-2A7F-EC83CF5C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5149090" cy="435600"/>
          </a:xfrm>
        </p:spPr>
        <p:txBody>
          <a:bodyPr/>
          <a:lstStyle/>
          <a:p>
            <a:r>
              <a:rPr lang="zh-TW" altLang="en-US" dirty="0"/>
              <a:t>課程以內的</a:t>
            </a:r>
            <a:r>
              <a:rPr lang="en-US" altLang="zh-TW" dirty="0"/>
              <a:t>AI</a:t>
            </a:r>
            <a:r>
              <a:rPr lang="zh-TW" altLang="en-US" dirty="0"/>
              <a:t>教育元素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9932C8-260E-F4F3-BEF4-539CDEA2B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250" y="1509154"/>
            <a:ext cx="7013720" cy="3062846"/>
          </a:xfrm>
        </p:spPr>
        <p:txBody>
          <a:bodyPr/>
          <a:lstStyle/>
          <a:p>
            <a:r>
              <a:rPr lang="zh-TW" altLang="en-US" dirty="0"/>
              <a:t>中大賽馬會智為未來計劃領袖學校</a:t>
            </a:r>
            <a:endParaRPr lang="en-US" altLang="zh-TW" dirty="0"/>
          </a:p>
          <a:p>
            <a:r>
              <a:rPr lang="en-US" altLang="zh-TW" dirty="0"/>
              <a:t>10</a:t>
            </a:r>
            <a:r>
              <a:rPr lang="zh-TW" altLang="en-US" dirty="0"/>
              <a:t>至</a:t>
            </a:r>
            <a:r>
              <a:rPr lang="en-US" altLang="zh-TW" dirty="0"/>
              <a:t>14</a:t>
            </a:r>
            <a:r>
              <a:rPr lang="zh-TW" altLang="en-US" dirty="0"/>
              <a:t>小時人工智能課程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內容：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介紹人工智能、機器學習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電腦視覺、自然語言處理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推理與模擬、生成式人工智能</a:t>
            </a:r>
            <a:br>
              <a:rPr lang="en-US" altLang="zh-TW" dirty="0"/>
            </a:br>
            <a:r>
              <a:rPr lang="en-US" altLang="zh-TW" dirty="0"/>
              <a:t>- </a:t>
            </a:r>
            <a:r>
              <a:rPr lang="zh-TW" altLang="en-US" dirty="0"/>
              <a:t>倫理討論</a:t>
            </a:r>
            <a:r>
              <a:rPr lang="en-US" altLang="zh-TW" dirty="0"/>
              <a:t>…</a:t>
            </a:r>
          </a:p>
          <a:p>
            <a:r>
              <a:rPr lang="zh-TW" altLang="en-US" dirty="0"/>
              <a:t>教學活動：簡報、討論、實作、評鑑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DC485F-B989-6902-C377-13CAB13EF6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24B01-0401-BDC7-B3ED-F26DAC8D1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030" y="1169252"/>
            <a:ext cx="2530059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7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課程以內的</a:t>
            </a:r>
            <a:r>
              <a:rPr lang="en-US" altLang="zh-TW" dirty="0"/>
              <a:t>AI</a:t>
            </a:r>
            <a:r>
              <a:rPr lang="zh-TW" altLang="en-US" dirty="0"/>
              <a:t>教育元素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3A4E3-62FD-00E7-F9EA-C831E11BCC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292" y="1505070"/>
            <a:ext cx="5801973" cy="30593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AA0DD-A375-655D-FD42-33F4CF26D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92" y="3159747"/>
            <a:ext cx="2767128" cy="14046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FE455-24B9-C1F3-2089-4212322DB7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92" y="1505070"/>
            <a:ext cx="2767128" cy="15744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573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課程以內的</a:t>
            </a:r>
            <a:r>
              <a:rPr lang="en-US" altLang="zh-TW" dirty="0"/>
              <a:t>AI</a:t>
            </a:r>
            <a:r>
              <a:rPr lang="zh-TW" altLang="en-US" dirty="0"/>
              <a:t>教育元素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FC0713F-629C-42B7-A906-E133607D6D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536" y="3324860"/>
            <a:ext cx="3397234" cy="16497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8244373F-FCDD-4357-B835-4A08B79E2D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00" y="1331793"/>
            <a:ext cx="3370124" cy="163661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A633DCF-4C8E-4F10-93BB-569C305090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92" y="2833548"/>
            <a:ext cx="4028792" cy="19564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圖片 7" descr="一張含有 室內, 個人, 團體, 會議室 的圖片&#10;&#10;自動產生的描述">
            <a:extLst>
              <a:ext uri="{FF2B5EF4-FFF2-40B4-BE49-F238E27FC236}">
                <a16:creationId xmlns:a16="http://schemas.microsoft.com/office/drawing/2014/main" id="{67BE38F5-5E7B-41A9-B36A-D0A8A5AB34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903" y="1288173"/>
            <a:ext cx="4174335" cy="20271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00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課程以內的</a:t>
            </a:r>
            <a:r>
              <a:rPr lang="en-US" altLang="zh-TW" dirty="0"/>
              <a:t>AI</a:t>
            </a:r>
            <a:r>
              <a:rPr lang="zh-TW" altLang="en-US" dirty="0"/>
              <a:t>教育元素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8" name="圖片 7" descr="一張含有 文字, 個人, 室內, 男人 的圖片&#10;&#10;自動產生的描述">
            <a:extLst>
              <a:ext uri="{FF2B5EF4-FFF2-40B4-BE49-F238E27FC236}">
                <a16:creationId xmlns:a16="http://schemas.microsoft.com/office/drawing/2014/main" id="{237437B6-0BFD-4945-8835-93DA33465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25" y="1446955"/>
            <a:ext cx="5438596" cy="3101233"/>
          </a:xfrm>
          <a:prstGeom prst="rect">
            <a:avLst/>
          </a:prstGeom>
        </p:spPr>
      </p:pic>
      <p:pic>
        <p:nvPicPr>
          <p:cNvPr id="10" name="圖片 9" descr="一張含有 文字, 室內 的圖片&#10;&#10;自動產生的描述">
            <a:extLst>
              <a:ext uri="{FF2B5EF4-FFF2-40B4-BE49-F238E27FC236}">
                <a16:creationId xmlns:a16="http://schemas.microsoft.com/office/drawing/2014/main" id="{C2082131-211E-454C-BE8B-56F2CD314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283" y="1446955"/>
            <a:ext cx="3099966" cy="1505421"/>
          </a:xfrm>
          <a:prstGeom prst="rect">
            <a:avLst/>
          </a:prstGeom>
        </p:spPr>
      </p:pic>
      <p:pic>
        <p:nvPicPr>
          <p:cNvPr id="12" name="圖片 11" descr="一張含有 個人, 室內 的圖片&#10;&#10;自動產生的描述">
            <a:extLst>
              <a:ext uri="{FF2B5EF4-FFF2-40B4-BE49-F238E27FC236}">
                <a16:creationId xmlns:a16="http://schemas.microsoft.com/office/drawing/2014/main" id="{5B41352B-F01D-4036-9783-DD782854E0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283" y="3042767"/>
            <a:ext cx="3099966" cy="15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3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課程以內的</a:t>
            </a:r>
            <a:r>
              <a:rPr lang="en-US" altLang="zh-TW" dirty="0"/>
              <a:t>AI</a:t>
            </a:r>
            <a:r>
              <a:rPr lang="zh-TW" altLang="en-US" dirty="0"/>
              <a:t>教育元素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D5D8CD9-771B-6798-43F2-9932F4AAC4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25" y="3016544"/>
            <a:ext cx="3053247" cy="1425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BBA16-8495-BF85-C6ED-B5B186507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26" y="1516911"/>
            <a:ext cx="3053246" cy="1425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3E8A16-ED20-AB8B-35B2-ACA16737B1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761" y="1516912"/>
            <a:ext cx="5882451" cy="292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8403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A3C6F449E1C954F8E631DF62F6561C5" ma:contentTypeVersion="14" ma:contentTypeDescription="建立新的文件。" ma:contentTypeScope="" ma:versionID="62b3bff38f76439dd7127185408009a5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cec610410ae501f38f064115d610c02f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影像標籤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bb4b91-0ee2-4151-84b1-5b97fa409fe8">
      <Terms xmlns="http://schemas.microsoft.com/office/infopath/2007/PartnerControls"/>
    </lcf76f155ced4ddcb4097134ff3c332f>
    <TaxCatchAll xmlns="8e1bf359-2b41-46a4-8b9b-3ece4fb97bbe" xsi:nil="true"/>
  </documentManagement>
</p:properties>
</file>

<file path=customXml/itemProps1.xml><?xml version="1.0" encoding="utf-8"?>
<ds:datastoreItem xmlns:ds="http://schemas.openxmlformats.org/officeDocument/2006/customXml" ds:itemID="{6AE18749-576B-42E1-B4DE-7B5CBB5A1C94}"/>
</file>

<file path=customXml/itemProps2.xml><?xml version="1.0" encoding="utf-8"?>
<ds:datastoreItem xmlns:ds="http://schemas.openxmlformats.org/officeDocument/2006/customXml" ds:itemID="{38C1DD71-BBDA-4FBD-929A-8580CBE7EA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7144C0-A2DE-4306-B030-858E5BD3EEF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0bbb4b91-0ee2-4151-84b1-5b97fa409fe8"/>
    <ds:schemaRef ds:uri="http://purl.org/dc/terms/"/>
    <ds:schemaRef ds:uri="http://schemas.microsoft.com/office/infopath/2007/PartnerControls"/>
    <ds:schemaRef ds:uri="8e1bf359-2b41-46a4-8b9b-3ece4fb97bb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4614</TotalTime>
  <Words>952</Words>
  <Application>Microsoft Office PowerPoint</Application>
  <PresentationFormat>On-screen Show (16:9)</PresentationFormat>
  <Paragraphs>167</Paragraphs>
  <Slides>40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Times New Roman</vt:lpstr>
      <vt:lpstr>微軟正黑體</vt:lpstr>
      <vt:lpstr>Quattrocento Sans</vt:lpstr>
      <vt:lpstr>Lora</vt:lpstr>
      <vt:lpstr>Arial</vt:lpstr>
      <vt:lpstr>Aptos</vt:lpstr>
      <vt:lpstr>Viola template</vt:lpstr>
      <vt:lpstr>PowerPoint Presentation</vt:lpstr>
      <vt:lpstr>為何推動AI教育？</vt:lpstr>
      <vt:lpstr>AI Education 與 AI in Education</vt:lpstr>
      <vt:lpstr>AI教育框架</vt:lpstr>
      <vt:lpstr>課程以內的AI教育元素</vt:lpstr>
      <vt:lpstr>課程以內的AI教育元素</vt:lpstr>
      <vt:lpstr>課程以內的AI教育元素</vt:lpstr>
      <vt:lpstr>課程以內的AI教育元素</vt:lpstr>
      <vt:lpstr>課程以內的AI教育元素</vt:lpstr>
      <vt:lpstr>課程以外，結合整體STEAM發展</vt:lpstr>
      <vt:lpstr>學習成果</vt:lpstr>
      <vt:lpstr>學習成果</vt:lpstr>
      <vt:lpstr>日常生活帶到課本知識 (Teachable Machine)</vt:lpstr>
      <vt:lpstr>由中一開始培訓編程AI技能</vt:lpstr>
      <vt:lpstr>簡易AI編程(micro:bit)</vt:lpstr>
      <vt:lpstr>從模型到現實：無人駕駛</vt:lpstr>
      <vt:lpstr>PowerPoint Presentation</vt:lpstr>
      <vt:lpstr>學生得著</vt:lpstr>
      <vt:lpstr>跨學科（STEAM x 公民科）探討反思</vt:lpstr>
      <vt:lpstr>生成式人工智能</vt:lpstr>
      <vt:lpstr>生成式AI在教育中的應用</vt:lpstr>
      <vt:lpstr>輔助教學</vt:lpstr>
      <vt:lpstr>創意寫作</vt:lpstr>
      <vt:lpstr>個性化學習</vt:lpstr>
      <vt:lpstr>語言學習</vt:lpstr>
      <vt:lpstr>評估與反饋</vt:lpstr>
      <vt:lpstr>經驗分享</vt:lpstr>
      <vt:lpstr>經驗分享</vt:lpstr>
      <vt:lpstr>透過參與比賽學習人工智能</vt:lpstr>
      <vt:lpstr>挑戰與機遇</vt:lpstr>
      <vt:lpstr>STEAM比賽 – 實踐與競賽</vt:lpstr>
      <vt:lpstr>Android Studio (Kotlin)</vt:lpstr>
      <vt:lpstr>PowerPoint Presentation</vt:lpstr>
      <vt:lpstr>Microsoft Visual Studio</vt:lpstr>
      <vt:lpstr>GitHub</vt:lpstr>
      <vt:lpstr>AI編程工具</vt:lpstr>
      <vt:lpstr>HTML</vt:lpstr>
      <vt:lpstr>學生感想</vt:lpstr>
      <vt:lpstr>學生感想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資訊科技及創新發展部</dc:title>
  <dc:creator>Tsang Ming Hong</dc:creator>
  <cp:lastModifiedBy>Hilary Lam</cp:lastModifiedBy>
  <cp:revision>126</cp:revision>
  <dcterms:modified xsi:type="dcterms:W3CDTF">2026-05-08T09:54:53Z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477800.000000000</vt:lpwstr>
  </property>
  <property fmtid="{D5CDD505-2E9C-101B-9397-08002B2CF9AE}" pid="3" name="ContentTypeId">
    <vt:lpwstr>0x010100EA3C6F449E1C954F8E631DF62F6561C5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MediaServiceImageTags">
    <vt:lpwstr/>
  </property>
</Properties>
</file>